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4" roundtripDataSignature="AMtx7mj9dAyqPpjaH9Wg/x/lsJVsJCsh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bd8d40cf1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g2bd8d40cf1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bd8d40cf1f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g2bd8d40cf1f_0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d8d40cf1f_0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2bd8d40cf1f_0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bd8d40cf1f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2bd8d40cf1f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debbecbc0_2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26debbecbc0_2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6debbecbc0_1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26debbecbc0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debbecbc0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26debbecbc0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6debbecbc0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 name="Google Shape;274;g26debbecbc0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debbecbc0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26debbecbc0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6debbecbc0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g26debbecbc0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debbecbc0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g26debbecbc0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debbecbc0_2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26debbecbc0_2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debbecbc0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6debbecbc0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debbecbc0_2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g26debbecbc0_2_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5fee922ceb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25fee922ceb_0_1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5fee922ceb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5fee922ceb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d9a7ad06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g2bd9a7ad06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d9a7ad06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g2bd9a7ad069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f9e441436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g25f9e441436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d8d40cf1f_0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bd8d40cf1f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d8d40cf1f_0_1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bd8d40cf1f_0_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3"/>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lvl1pPr indent="-334327" lvl="0" marL="457200" algn="l">
              <a:lnSpc>
                <a:spcPct val="130000"/>
              </a:lnSpc>
              <a:spcBef>
                <a:spcPts val="0"/>
              </a:spcBef>
              <a:spcAft>
                <a:spcPts val="0"/>
              </a:spcAft>
              <a:buSzPts val="1665"/>
              <a:buChar char="●"/>
              <a:defRPr/>
            </a:lvl1pPr>
            <a:lvl2pPr indent="-310832" lvl="1" marL="914400" algn="l">
              <a:lnSpc>
                <a:spcPct val="115000"/>
              </a:lnSpc>
              <a:spcBef>
                <a:spcPts val="0"/>
              </a:spcBef>
              <a:spcAft>
                <a:spcPts val="0"/>
              </a:spcAft>
              <a:buSzPts val="1295"/>
              <a:buChar char="○"/>
              <a:defRPr/>
            </a:lvl2pPr>
            <a:lvl3pPr indent="-310832" lvl="2" marL="1371600" algn="l">
              <a:lnSpc>
                <a:spcPct val="115000"/>
              </a:lnSpc>
              <a:spcBef>
                <a:spcPts val="0"/>
              </a:spcBef>
              <a:spcAft>
                <a:spcPts val="0"/>
              </a:spcAft>
              <a:buSzPts val="1295"/>
              <a:buChar char="■"/>
              <a:defRPr/>
            </a:lvl3pPr>
            <a:lvl4pPr indent="-310832" lvl="3" marL="1828800" algn="l">
              <a:lnSpc>
                <a:spcPct val="115000"/>
              </a:lnSpc>
              <a:spcBef>
                <a:spcPts val="0"/>
              </a:spcBef>
              <a:spcAft>
                <a:spcPts val="0"/>
              </a:spcAft>
              <a:buSzPts val="1295"/>
              <a:buChar char="●"/>
              <a:defRPr/>
            </a:lvl4pPr>
            <a:lvl5pPr indent="-310832" lvl="4" marL="2286000" algn="l">
              <a:lnSpc>
                <a:spcPct val="115000"/>
              </a:lnSpc>
              <a:spcBef>
                <a:spcPts val="0"/>
              </a:spcBef>
              <a:spcAft>
                <a:spcPts val="0"/>
              </a:spcAft>
              <a:buSzPts val="1295"/>
              <a:buChar char="○"/>
              <a:defRPr/>
            </a:lvl5pPr>
            <a:lvl6pPr indent="-310832" lvl="5" marL="2743200" algn="l">
              <a:lnSpc>
                <a:spcPct val="115000"/>
              </a:lnSpc>
              <a:spcBef>
                <a:spcPts val="0"/>
              </a:spcBef>
              <a:spcAft>
                <a:spcPts val="0"/>
              </a:spcAft>
              <a:buSzPts val="1295"/>
              <a:buChar char="■"/>
              <a:defRPr/>
            </a:lvl6pPr>
            <a:lvl7pPr indent="-310832" lvl="6" marL="3200400" algn="l">
              <a:lnSpc>
                <a:spcPct val="115000"/>
              </a:lnSpc>
              <a:spcBef>
                <a:spcPts val="0"/>
              </a:spcBef>
              <a:spcAft>
                <a:spcPts val="0"/>
              </a:spcAft>
              <a:buSzPts val="1295"/>
              <a:buChar char="●"/>
              <a:defRPr/>
            </a:lvl7pPr>
            <a:lvl8pPr indent="-310832" lvl="7" marL="3657600" algn="l">
              <a:lnSpc>
                <a:spcPct val="115000"/>
              </a:lnSpc>
              <a:spcBef>
                <a:spcPts val="0"/>
              </a:spcBef>
              <a:spcAft>
                <a:spcPts val="0"/>
              </a:spcAft>
              <a:buSzPts val="1295"/>
              <a:buChar char="○"/>
              <a:defRPr/>
            </a:lvl8pPr>
            <a:lvl9pPr indent="-310832" lvl="8" marL="4114800" algn="l">
              <a:lnSpc>
                <a:spcPct val="115000"/>
              </a:lnSpc>
              <a:spcBef>
                <a:spcPts val="0"/>
              </a:spcBef>
              <a:spcAft>
                <a:spcPts val="0"/>
              </a:spcAft>
              <a:buSzPts val="1295"/>
              <a:buChar char="■"/>
              <a:defRPr/>
            </a:lvl9pPr>
          </a:lstStyle>
          <a:p/>
        </p:txBody>
      </p:sp>
      <p:sp>
        <p:nvSpPr>
          <p:cNvPr id="16" name="Google Shape;1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2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2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2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techopedia.com/definition/34625/hyperparameter-ml-hyperparamet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rive.google.com/drive/folders/1t50tidd6a_0yllGWogH0IiV3gFmAgM-o?usp=drive_link"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playground.tensorflow.org/#activation=tanh&amp;batchSize=10&amp;dataset=circle&amp;regDataset=reg-plane&amp;learningRate=0.03&amp;regularizationRate=0&amp;noise=0&amp;networkShape=4,2&amp;seed=0.21712&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forms.gle/GiRC8hAhWWqbyNQu5" TargetMode="External"/><Relationship Id="rId4" Type="http://schemas.openxmlformats.org/officeDocument/2006/relationships/hyperlink" Target="https://forms.gle/GiRC8hAhWWqbyNQu5"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2bd8d40cf1f_0_0"/>
          <p:cNvSpPr txBox="1"/>
          <p:nvPr>
            <p:ph type="ctrTitle"/>
          </p:nvPr>
        </p:nvSpPr>
        <p:spPr>
          <a:xfrm>
            <a:off x="3879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15000"/>
              </a:lnSpc>
              <a:spcBef>
                <a:spcPts val="0"/>
              </a:spcBef>
              <a:spcAft>
                <a:spcPts val="300"/>
              </a:spcAft>
              <a:buClr>
                <a:schemeClr val="dk1"/>
              </a:buClr>
              <a:buSzPts val="1100"/>
              <a:buFont typeface="Arial"/>
              <a:buNone/>
            </a:pPr>
            <a:r>
              <a:rPr b="1" lang="en" sz="4800"/>
              <a:t>Hope to Skills</a:t>
            </a:r>
            <a:endParaRPr sz="4800"/>
          </a:p>
        </p:txBody>
      </p:sp>
      <p:sp>
        <p:nvSpPr>
          <p:cNvPr id="55" name="Google Shape;55;g2bd8d40cf1f_0_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80000"/>
              </a:lnSpc>
              <a:spcBef>
                <a:spcPts val="0"/>
              </a:spcBef>
              <a:spcAft>
                <a:spcPts val="0"/>
              </a:spcAft>
              <a:buSzPts val="2800"/>
              <a:buNone/>
            </a:pPr>
            <a:r>
              <a:rPr lang="en" sz="1779">
                <a:solidFill>
                  <a:schemeClr val="dk1"/>
                </a:solidFill>
              </a:rPr>
              <a:t>Lecture# 23</a:t>
            </a:r>
            <a:endParaRPr sz="1779">
              <a:solidFill>
                <a:schemeClr val="dk1"/>
              </a:solidFill>
            </a:endParaRPr>
          </a:p>
          <a:p>
            <a:pPr indent="0" lvl="0" marL="2743200" rtl="0" algn="l">
              <a:lnSpc>
                <a:spcPct val="80000"/>
              </a:lnSpc>
              <a:spcBef>
                <a:spcPts val="0"/>
              </a:spcBef>
              <a:spcAft>
                <a:spcPts val="0"/>
              </a:spcAft>
              <a:buSzPts val="2800"/>
              <a:buNone/>
            </a:pPr>
            <a:r>
              <a:t/>
            </a:r>
            <a:endParaRPr sz="1779">
              <a:solidFill>
                <a:schemeClr val="dk1"/>
              </a:solidFill>
            </a:endParaRPr>
          </a:p>
          <a:p>
            <a:pPr indent="0" lvl="0" marL="2743200" rtl="0" algn="l">
              <a:lnSpc>
                <a:spcPct val="80000"/>
              </a:lnSpc>
              <a:spcBef>
                <a:spcPts val="0"/>
              </a:spcBef>
              <a:spcAft>
                <a:spcPts val="0"/>
              </a:spcAft>
              <a:buSzPts val="2800"/>
              <a:buNone/>
            </a:pPr>
            <a:r>
              <a:rPr lang="en" sz="1779">
                <a:solidFill>
                  <a:schemeClr val="dk1"/>
                </a:solidFill>
              </a:rPr>
              <a:t>Irfan Malik, Dr. Sheraz Naseer </a:t>
            </a:r>
            <a:endParaRPr sz="1779">
              <a:solidFill>
                <a:schemeClr val="dk1"/>
              </a:solidFill>
            </a:endParaRPr>
          </a:p>
        </p:txBody>
      </p:sp>
      <p:pic>
        <p:nvPicPr>
          <p:cNvPr id="56" name="Google Shape;56;g2bd8d40cf1f_0_0"/>
          <p:cNvPicPr preferRelativeResize="0"/>
          <p:nvPr/>
        </p:nvPicPr>
        <p:blipFill rotWithShape="1">
          <a:blip r:embed="rId3">
            <a:alphaModFix/>
          </a:blip>
          <a:srcRect b="0" l="0" r="0" t="0"/>
          <a:stretch/>
        </p:blipFill>
        <p:spPr>
          <a:xfrm>
            <a:off x="102825" y="4478925"/>
            <a:ext cx="2021288" cy="449175"/>
          </a:xfrm>
          <a:prstGeom prst="rect">
            <a:avLst/>
          </a:prstGeom>
          <a:noFill/>
          <a:ln>
            <a:noFill/>
          </a:ln>
        </p:spPr>
      </p:pic>
      <p:pic>
        <p:nvPicPr>
          <p:cNvPr id="57" name="Google Shape;57;g2bd8d40cf1f_0_0"/>
          <p:cNvPicPr preferRelativeResize="0"/>
          <p:nvPr/>
        </p:nvPicPr>
        <p:blipFill rotWithShape="1">
          <a:blip r:embed="rId4">
            <a:alphaModFix/>
          </a:blip>
          <a:srcRect b="0" l="0" r="0" t="0"/>
          <a:stretch/>
        </p:blipFill>
        <p:spPr>
          <a:xfrm>
            <a:off x="7736950" y="4160975"/>
            <a:ext cx="1330074" cy="916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bd8d40cf1f_0_1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Types of Neural Network</a:t>
            </a:r>
            <a:endParaRPr b="1" sz="3020"/>
          </a:p>
        </p:txBody>
      </p:sp>
      <p:sp>
        <p:nvSpPr>
          <p:cNvPr id="120" name="Google Shape;120;g2bd8d40cf1f_0_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21" name="Google Shape;121;g2bd8d40cf1f_0_144"/>
          <p:cNvPicPr preferRelativeResize="0"/>
          <p:nvPr/>
        </p:nvPicPr>
        <p:blipFill rotWithShape="1">
          <a:blip r:embed="rId3">
            <a:alphaModFix/>
          </a:blip>
          <a:srcRect b="28363" l="0" r="0" t="55150"/>
          <a:stretch/>
        </p:blipFill>
        <p:spPr>
          <a:xfrm>
            <a:off x="406150" y="1492300"/>
            <a:ext cx="8426151" cy="207046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Perceptron</a:t>
            </a:r>
            <a:br>
              <a:rPr b="1" lang="en" sz="3000"/>
            </a:br>
            <a:endParaRPr sz="3000"/>
          </a:p>
        </p:txBody>
      </p:sp>
      <p:sp>
        <p:nvSpPr>
          <p:cNvPr id="127" name="Google Shape;127;p2"/>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Perceptron is a </a:t>
            </a:r>
            <a:r>
              <a:rPr b="1" lang="en">
                <a:solidFill>
                  <a:srgbClr val="FF0000"/>
                </a:solidFill>
              </a:rPr>
              <a:t>supervised learning </a:t>
            </a:r>
            <a:r>
              <a:rPr lang="en">
                <a:solidFill>
                  <a:schemeClr val="dk1"/>
                </a:solidFill>
              </a:rPr>
              <a:t>algorithm in machine learning that works by </a:t>
            </a:r>
            <a:r>
              <a:rPr b="1" lang="en">
                <a:solidFill>
                  <a:srgbClr val="FF0000"/>
                </a:solidFill>
              </a:rPr>
              <a:t>combining inputs with weights</a:t>
            </a:r>
            <a:r>
              <a:rPr lang="en">
                <a:solidFill>
                  <a:schemeClr val="dk1"/>
                </a:solidFill>
              </a:rPr>
              <a:t>, passing them through an </a:t>
            </a:r>
            <a:r>
              <a:rPr b="1" lang="en">
                <a:solidFill>
                  <a:srgbClr val="FF0000"/>
                </a:solidFill>
              </a:rPr>
              <a:t>activation function</a:t>
            </a:r>
            <a:r>
              <a:rPr lang="en">
                <a:solidFill>
                  <a:schemeClr val="dk1"/>
                </a:solidFill>
              </a:rPr>
              <a:t>, and making binary decisions based on the output.</a:t>
            </a:r>
            <a:endParaRPr/>
          </a:p>
          <a:p>
            <a:pPr indent="0" lvl="0" marL="122873" rtl="0" algn="l">
              <a:lnSpc>
                <a:spcPct val="130000"/>
              </a:lnSpc>
              <a:spcBef>
                <a:spcPts val="0"/>
              </a:spcBef>
              <a:spcAft>
                <a:spcPts val="0"/>
              </a:spcAft>
              <a:buSzPts val="1665"/>
              <a:buNone/>
            </a:pPr>
            <a:r>
              <a:t/>
            </a:r>
            <a:endParaRPr>
              <a:solidFill>
                <a:schemeClr val="dk1"/>
              </a:solidFill>
            </a:endParaRPr>
          </a:p>
          <a:p>
            <a:pPr indent="0" lvl="0" marL="122873" rtl="0" algn="l">
              <a:lnSpc>
                <a:spcPct val="130000"/>
              </a:lnSpc>
              <a:spcBef>
                <a:spcPts val="0"/>
              </a:spcBef>
              <a:spcAft>
                <a:spcPts val="0"/>
              </a:spcAft>
              <a:buSzPts val="1665"/>
              <a:buNone/>
            </a:pPr>
            <a:r>
              <a:t/>
            </a:r>
            <a:endParaRPr/>
          </a:p>
        </p:txBody>
      </p:sp>
      <p:sp>
        <p:nvSpPr>
          <p:cNvPr id="128" name="Google Shape;128;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9" name="Google Shape;129;p2"/>
          <p:cNvPicPr preferRelativeResize="0"/>
          <p:nvPr/>
        </p:nvPicPr>
        <p:blipFill rotWithShape="1">
          <a:blip r:embed="rId3">
            <a:alphaModFix/>
          </a:blip>
          <a:srcRect b="0" l="0" r="0" t="0"/>
          <a:stretch/>
        </p:blipFill>
        <p:spPr>
          <a:xfrm>
            <a:off x="2163560" y="2204606"/>
            <a:ext cx="4838329" cy="265541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b="1" lang="en" sz="3300"/>
              <a:t>Feed Forward Neural Networks</a:t>
            </a:r>
            <a:br>
              <a:rPr b="1" lang="en"/>
            </a:br>
            <a:endParaRPr/>
          </a:p>
        </p:txBody>
      </p:sp>
      <p:sp>
        <p:nvSpPr>
          <p:cNvPr id="135" name="Google Shape;135;p3"/>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FNNs play a crucial role in modern machine learning by </a:t>
            </a:r>
            <a:r>
              <a:rPr b="1" lang="en">
                <a:solidFill>
                  <a:srgbClr val="FF0000"/>
                </a:solidFill>
              </a:rPr>
              <a:t>processing input data through interconnected layers of neurons to produce meaningful outputs based on learned patterns</a:t>
            </a:r>
            <a:r>
              <a:rPr lang="en">
                <a:solidFill>
                  <a:schemeClr val="dk1"/>
                </a:solidFill>
              </a:rPr>
              <a:t>. This network architecture is widely used in machine learning for tasks like image classification, natural language processing, and time series prediction.</a:t>
            </a:r>
            <a:endParaRPr/>
          </a:p>
        </p:txBody>
      </p:sp>
      <p:sp>
        <p:nvSpPr>
          <p:cNvPr id="136" name="Google Shape;13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7" name="Google Shape;137;p3"/>
          <p:cNvPicPr preferRelativeResize="0"/>
          <p:nvPr/>
        </p:nvPicPr>
        <p:blipFill rotWithShape="1">
          <a:blip r:embed="rId3">
            <a:alphaModFix/>
          </a:blip>
          <a:srcRect b="5146" l="0" r="0" t="0"/>
          <a:stretch/>
        </p:blipFill>
        <p:spPr>
          <a:xfrm>
            <a:off x="2689934" y="2589505"/>
            <a:ext cx="4714042" cy="25151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Radial Basis Function Neural Networks</a:t>
            </a:r>
            <a:endParaRPr/>
          </a:p>
        </p:txBody>
      </p:sp>
      <p:sp>
        <p:nvSpPr>
          <p:cNvPr id="143" name="Google Shape;143;p4"/>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RBFNNs are a specific type of Artificial Neural Network </a:t>
            </a:r>
            <a:r>
              <a:rPr b="1" lang="en">
                <a:solidFill>
                  <a:srgbClr val="FF0000"/>
                </a:solidFill>
              </a:rPr>
              <a:t>used for function approximation tasks</a:t>
            </a:r>
            <a:r>
              <a:rPr lang="en">
                <a:solidFill>
                  <a:schemeClr val="dk1"/>
                </a:solidFill>
              </a:rPr>
              <a:t>. They differ from other NNs in their three-layer architecture, universal approximation capabilities, and faster learning speed. </a:t>
            </a:r>
            <a:endParaRPr/>
          </a:p>
        </p:txBody>
      </p:sp>
      <p:sp>
        <p:nvSpPr>
          <p:cNvPr id="144" name="Google Shape;144;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5" name="Google Shape;145;p4"/>
          <p:cNvPicPr preferRelativeResize="0"/>
          <p:nvPr/>
        </p:nvPicPr>
        <p:blipFill rotWithShape="1">
          <a:blip r:embed="rId3">
            <a:alphaModFix/>
          </a:blip>
          <a:srcRect b="0" l="0" r="0" t="0"/>
          <a:stretch/>
        </p:blipFill>
        <p:spPr>
          <a:xfrm>
            <a:off x="3050963" y="2352583"/>
            <a:ext cx="2818842" cy="28188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Deep Feed</a:t>
            </a:r>
            <a:r>
              <a:rPr b="1" lang="en" sz="3000"/>
              <a:t> </a:t>
            </a:r>
            <a:r>
              <a:rPr b="1" lang="en" sz="3000"/>
              <a:t>Forward Neural Network</a:t>
            </a:r>
            <a:endParaRPr/>
          </a:p>
        </p:txBody>
      </p:sp>
      <p:sp>
        <p:nvSpPr>
          <p:cNvPr id="151" name="Google Shape;151;p5"/>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These networks are particularly effective for tasks involving </a:t>
            </a:r>
            <a:r>
              <a:rPr b="1" lang="en">
                <a:solidFill>
                  <a:srgbClr val="FF0000"/>
                </a:solidFill>
              </a:rPr>
              <a:t>high-dimensional input data</a:t>
            </a:r>
            <a:r>
              <a:rPr lang="en">
                <a:solidFill>
                  <a:schemeClr val="dk1"/>
                </a:solidFill>
              </a:rPr>
              <a:t> like images and text but can be challenging to train effectively. DFF process input data through </a:t>
            </a:r>
            <a:r>
              <a:rPr b="1" lang="en">
                <a:solidFill>
                  <a:srgbClr val="FF0000"/>
                </a:solidFill>
              </a:rPr>
              <a:t>multiple hidden layers </a:t>
            </a:r>
            <a:r>
              <a:rPr lang="en">
                <a:solidFill>
                  <a:schemeClr val="dk1"/>
                </a:solidFill>
              </a:rPr>
              <a:t>to learn complex features and patterns in the data, making them powerful tools for tasks such as image classification, natural language processing, and prediction.</a:t>
            </a:r>
            <a:endParaRPr>
              <a:solidFill>
                <a:schemeClr val="dk1"/>
              </a:solidFill>
            </a:endParaRPr>
          </a:p>
          <a:p>
            <a:pPr indent="0" lvl="0" marL="122873" rtl="0" algn="l">
              <a:lnSpc>
                <a:spcPct val="130000"/>
              </a:lnSpc>
              <a:spcBef>
                <a:spcPts val="0"/>
              </a:spcBef>
              <a:spcAft>
                <a:spcPts val="0"/>
              </a:spcAft>
              <a:buSzPts val="1665"/>
              <a:buNone/>
            </a:pPr>
            <a:r>
              <a:t/>
            </a:r>
            <a:endParaRPr/>
          </a:p>
        </p:txBody>
      </p:sp>
      <p:sp>
        <p:nvSpPr>
          <p:cNvPr id="152" name="Google Shape;15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3" name="Google Shape;153;p5"/>
          <p:cNvPicPr preferRelativeResize="0"/>
          <p:nvPr/>
        </p:nvPicPr>
        <p:blipFill rotWithShape="1">
          <a:blip r:embed="rId3">
            <a:alphaModFix/>
          </a:blip>
          <a:srcRect b="0" l="0" r="0" t="0"/>
          <a:stretch/>
        </p:blipFill>
        <p:spPr>
          <a:xfrm>
            <a:off x="2494625" y="3040631"/>
            <a:ext cx="3965746" cy="19486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Recurrent Neural Networks</a:t>
            </a:r>
            <a:endParaRPr/>
          </a:p>
        </p:txBody>
      </p:sp>
      <p:sp>
        <p:nvSpPr>
          <p:cNvPr id="159" name="Google Shape;159;p6"/>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Recurrent Neural Networks (RNNs) are a type of artificial neural network designed for tasks involving sequential data like natural language processing, </a:t>
            </a:r>
            <a:r>
              <a:rPr b="1" lang="en">
                <a:solidFill>
                  <a:srgbClr val="FF0000"/>
                </a:solidFill>
              </a:rPr>
              <a:t>speech recognition, and time series prediction</a:t>
            </a:r>
            <a:r>
              <a:rPr lang="en">
                <a:solidFill>
                  <a:schemeClr val="dk1"/>
                </a:solidFill>
              </a:rPr>
              <a:t>.</a:t>
            </a:r>
            <a:endParaRPr/>
          </a:p>
          <a:p>
            <a:pPr indent="0" lvl="0" marL="122873" rtl="0" algn="l">
              <a:lnSpc>
                <a:spcPct val="130000"/>
              </a:lnSpc>
              <a:spcBef>
                <a:spcPts val="0"/>
              </a:spcBef>
              <a:spcAft>
                <a:spcPts val="0"/>
              </a:spcAft>
              <a:buSzPts val="1665"/>
              <a:buNone/>
            </a:pPr>
            <a:r>
              <a:t/>
            </a:r>
            <a:endParaRPr>
              <a:solidFill>
                <a:schemeClr val="dk1"/>
              </a:solidFill>
            </a:endParaRPr>
          </a:p>
        </p:txBody>
      </p:sp>
      <p:sp>
        <p:nvSpPr>
          <p:cNvPr id="160" name="Google Shape;16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1" name="Google Shape;161;p6"/>
          <p:cNvPicPr preferRelativeResize="0"/>
          <p:nvPr/>
        </p:nvPicPr>
        <p:blipFill rotWithShape="1">
          <a:blip r:embed="rId3">
            <a:alphaModFix/>
          </a:blip>
          <a:srcRect b="0" l="0" r="0" t="0"/>
          <a:stretch/>
        </p:blipFill>
        <p:spPr>
          <a:xfrm>
            <a:off x="1950496" y="2349381"/>
            <a:ext cx="5264458" cy="27074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b="1" lang="en" sz="3300"/>
              <a:t>Long Short-Term Memory</a:t>
            </a:r>
            <a:br>
              <a:rPr lang="en"/>
            </a:br>
            <a:endParaRPr/>
          </a:p>
        </p:txBody>
      </p:sp>
      <p:sp>
        <p:nvSpPr>
          <p:cNvPr id="167" name="Google Shape;167;p7"/>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LSTM networks are a type of RNN designed to </a:t>
            </a:r>
            <a:r>
              <a:rPr b="1" lang="en">
                <a:solidFill>
                  <a:srgbClr val="FF0000"/>
                </a:solidFill>
              </a:rPr>
              <a:t>address the vanishing gradient problem commonly encountered in traditional RNNs</a:t>
            </a:r>
            <a:r>
              <a:rPr lang="en">
                <a:solidFill>
                  <a:schemeClr val="dk1"/>
                </a:solidFill>
              </a:rPr>
              <a:t>. LSTMs excel in capturing long-term dependencies in sequential data, making them ideal for tasks like language translation, speech recognition, and time series forecasting.</a:t>
            </a:r>
            <a:endParaRPr/>
          </a:p>
          <a:p>
            <a:pPr indent="0" lvl="0" marL="122873" rtl="0" algn="l">
              <a:lnSpc>
                <a:spcPct val="130000"/>
              </a:lnSpc>
              <a:spcBef>
                <a:spcPts val="0"/>
              </a:spcBef>
              <a:spcAft>
                <a:spcPts val="0"/>
              </a:spcAft>
              <a:buSzPts val="1665"/>
              <a:buNone/>
            </a:pPr>
            <a:r>
              <a:t/>
            </a:r>
            <a:endParaRPr>
              <a:solidFill>
                <a:schemeClr val="dk1"/>
              </a:solidFill>
            </a:endParaRPr>
          </a:p>
        </p:txBody>
      </p:sp>
      <p:sp>
        <p:nvSpPr>
          <p:cNvPr id="168" name="Google Shape;16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9" name="Google Shape;169;p7"/>
          <p:cNvPicPr preferRelativeResize="0"/>
          <p:nvPr/>
        </p:nvPicPr>
        <p:blipFill rotWithShape="1">
          <a:blip r:embed="rId3">
            <a:alphaModFix/>
          </a:blip>
          <a:srcRect b="0" l="0" r="0" t="20841"/>
          <a:stretch/>
        </p:blipFill>
        <p:spPr>
          <a:xfrm>
            <a:off x="2627790" y="2965141"/>
            <a:ext cx="4064322" cy="2000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b="1" lang="en" sz="3300"/>
              <a:t>Gated Recurrent Unit</a:t>
            </a:r>
            <a:br>
              <a:rPr lang="en"/>
            </a:br>
            <a:endParaRPr/>
          </a:p>
        </p:txBody>
      </p:sp>
      <p:sp>
        <p:nvSpPr>
          <p:cNvPr id="175" name="Google Shape;175;p8"/>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GRU is a type of RNN </a:t>
            </a:r>
            <a:r>
              <a:rPr b="1" lang="en">
                <a:solidFill>
                  <a:srgbClr val="FF0000"/>
                </a:solidFill>
              </a:rPr>
              <a:t>that addresses challenges in processing sequential data</a:t>
            </a:r>
            <a:r>
              <a:rPr lang="en">
                <a:solidFill>
                  <a:schemeClr val="dk1"/>
                </a:solidFill>
              </a:rPr>
              <a:t>. GRUs are designed to overcome the vanishing gradient problem encountered in traditional RNNs by incorporating gating mechanisms. They find applications in various domains like natural language processing, speech recognition, and time series prediction.</a:t>
            </a:r>
            <a:endParaRPr/>
          </a:p>
        </p:txBody>
      </p:sp>
      <p:sp>
        <p:nvSpPr>
          <p:cNvPr id="176" name="Google Shape;176;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7" name="Google Shape;177;p8"/>
          <p:cNvPicPr preferRelativeResize="0"/>
          <p:nvPr/>
        </p:nvPicPr>
        <p:blipFill rotWithShape="1">
          <a:blip r:embed="rId3">
            <a:alphaModFix/>
          </a:blip>
          <a:srcRect b="0" l="0" r="0" t="0"/>
          <a:stretch/>
        </p:blipFill>
        <p:spPr>
          <a:xfrm>
            <a:off x="2769833" y="2979409"/>
            <a:ext cx="6251324" cy="188060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Autoencoder</a:t>
            </a:r>
            <a:br>
              <a:rPr b="1" lang="en" sz="3000"/>
            </a:br>
            <a:endParaRPr b="1" sz="3000"/>
          </a:p>
        </p:txBody>
      </p:sp>
      <p:sp>
        <p:nvSpPr>
          <p:cNvPr id="183" name="Google Shape;183;p9"/>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Autoencoders are a specialized class of algorithms within ANNs designed for </a:t>
            </a:r>
            <a:r>
              <a:rPr b="1" lang="en">
                <a:solidFill>
                  <a:srgbClr val="FF0000"/>
                </a:solidFill>
              </a:rPr>
              <a:t>unsupervised learning</a:t>
            </a:r>
            <a:r>
              <a:rPr lang="en">
                <a:solidFill>
                  <a:schemeClr val="dk1"/>
                </a:solidFill>
              </a:rPr>
              <a:t>. They work by </a:t>
            </a:r>
            <a:r>
              <a:rPr b="1" lang="en">
                <a:solidFill>
                  <a:srgbClr val="FF0000"/>
                </a:solidFill>
              </a:rPr>
              <a:t>learning efficient representations of input data without specific labels</a:t>
            </a:r>
            <a:r>
              <a:rPr lang="en">
                <a:solidFill>
                  <a:schemeClr val="dk1"/>
                </a:solidFill>
              </a:rPr>
              <a:t>. The core principle of an autoencoder involves a two-fold structure consisting of an encoder and a decoder. </a:t>
            </a:r>
            <a:endParaRPr>
              <a:solidFill>
                <a:schemeClr val="dk1"/>
              </a:solidFill>
            </a:endParaRPr>
          </a:p>
          <a:p>
            <a:pPr indent="0" lvl="0" marL="122873" rtl="0" algn="l">
              <a:lnSpc>
                <a:spcPct val="130000"/>
              </a:lnSpc>
              <a:spcBef>
                <a:spcPts val="0"/>
              </a:spcBef>
              <a:spcAft>
                <a:spcPts val="0"/>
              </a:spcAft>
              <a:buSzPts val="1665"/>
              <a:buNone/>
            </a:pPr>
            <a:r>
              <a:t/>
            </a:r>
            <a:endParaRPr>
              <a:solidFill>
                <a:schemeClr val="dk1"/>
              </a:solidFill>
            </a:endParaRPr>
          </a:p>
        </p:txBody>
      </p:sp>
      <p:sp>
        <p:nvSpPr>
          <p:cNvPr id="184" name="Google Shape;18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5" name="Google Shape;185;p9"/>
          <p:cNvPicPr preferRelativeResize="0"/>
          <p:nvPr/>
        </p:nvPicPr>
        <p:blipFill rotWithShape="1">
          <a:blip r:embed="rId3">
            <a:alphaModFix/>
          </a:blip>
          <a:srcRect b="0" l="0" r="0" t="13304"/>
          <a:stretch/>
        </p:blipFill>
        <p:spPr>
          <a:xfrm>
            <a:off x="2574523" y="2655002"/>
            <a:ext cx="5052397" cy="2401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94276"/>
              <a:buNone/>
            </a:pPr>
            <a:r>
              <a:rPr b="1" lang="en" sz="3300"/>
              <a:t>Variational Autoencoder</a:t>
            </a:r>
            <a:br>
              <a:rPr lang="en"/>
            </a:br>
            <a:br>
              <a:rPr lang="en"/>
            </a:br>
            <a:endParaRPr/>
          </a:p>
        </p:txBody>
      </p:sp>
      <p:sp>
        <p:nvSpPr>
          <p:cNvPr id="191" name="Google Shape;191;p10"/>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t>A VAE is an ANN architecture that </a:t>
            </a:r>
            <a:r>
              <a:rPr b="1" lang="en">
                <a:solidFill>
                  <a:srgbClr val="FF0000"/>
                </a:solidFill>
              </a:rPr>
              <a:t>combines an encoder, a decoder, and a loss function</a:t>
            </a:r>
            <a:r>
              <a:rPr lang="en"/>
              <a:t>. It introduces a regularizer, the Kullback-Leibler divergence, to ensure the latent space is well-structured. VAEs aim to learn efficient representations of data by encoding input into a latent space and decoding it back, enabling tasks like data generation and compression.</a:t>
            </a:r>
            <a:endParaRPr/>
          </a:p>
        </p:txBody>
      </p:sp>
      <p:sp>
        <p:nvSpPr>
          <p:cNvPr id="192" name="Google Shape;19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3" name="Google Shape;193;p10"/>
          <p:cNvPicPr preferRelativeResize="0"/>
          <p:nvPr/>
        </p:nvPicPr>
        <p:blipFill rotWithShape="1">
          <a:blip r:embed="rId3">
            <a:alphaModFix/>
          </a:blip>
          <a:srcRect b="0" l="0" r="0" t="16710"/>
          <a:stretch/>
        </p:blipFill>
        <p:spPr>
          <a:xfrm>
            <a:off x="2308194" y="3094575"/>
            <a:ext cx="4811697" cy="18664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2bd8d40cf1f_0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Agenda</a:t>
            </a:r>
            <a:endParaRPr b="1" sz="3020"/>
          </a:p>
        </p:txBody>
      </p:sp>
      <p:sp>
        <p:nvSpPr>
          <p:cNvPr id="63" name="Google Shape;63;g2bd8d40cf1f_0_58"/>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334327" lvl="0" marL="457200" rtl="0" algn="l">
              <a:lnSpc>
                <a:spcPct val="150000"/>
              </a:lnSpc>
              <a:spcBef>
                <a:spcPts val="0"/>
              </a:spcBef>
              <a:spcAft>
                <a:spcPts val="0"/>
              </a:spcAft>
              <a:buClr>
                <a:schemeClr val="dk1"/>
              </a:buClr>
              <a:buSzPts val="1665"/>
              <a:buChar char="●"/>
            </a:pPr>
            <a:r>
              <a:rPr lang="en">
                <a:solidFill>
                  <a:schemeClr val="dk1"/>
                </a:solidFill>
              </a:rPr>
              <a:t>Neural Networks </a:t>
            </a:r>
            <a:endParaRPr>
              <a:solidFill>
                <a:schemeClr val="dk1"/>
              </a:solidFill>
            </a:endParaRPr>
          </a:p>
          <a:p>
            <a:pPr indent="-334327" lvl="0" marL="457200" rtl="0" algn="l">
              <a:lnSpc>
                <a:spcPct val="150000"/>
              </a:lnSpc>
              <a:spcBef>
                <a:spcPts val="0"/>
              </a:spcBef>
              <a:spcAft>
                <a:spcPts val="0"/>
              </a:spcAft>
              <a:buClr>
                <a:schemeClr val="dk1"/>
              </a:buClr>
              <a:buSzPts val="1665"/>
              <a:buChar char="●"/>
            </a:pPr>
            <a:r>
              <a:rPr lang="en">
                <a:solidFill>
                  <a:schemeClr val="dk1"/>
                </a:solidFill>
              </a:rPr>
              <a:t>Why Neural Networks</a:t>
            </a:r>
            <a:endParaRPr>
              <a:solidFill>
                <a:schemeClr val="dk1"/>
              </a:solidFill>
            </a:endParaRPr>
          </a:p>
          <a:p>
            <a:pPr indent="-334327" lvl="0" marL="457200" rtl="0" algn="l">
              <a:lnSpc>
                <a:spcPct val="115000"/>
              </a:lnSpc>
              <a:spcBef>
                <a:spcPts val="0"/>
              </a:spcBef>
              <a:spcAft>
                <a:spcPts val="0"/>
              </a:spcAft>
              <a:buClr>
                <a:schemeClr val="dk1"/>
              </a:buClr>
              <a:buSzPts val="1665"/>
              <a:buChar char="●"/>
            </a:pPr>
            <a:r>
              <a:rPr lang="en">
                <a:solidFill>
                  <a:schemeClr val="dk1"/>
                </a:solidFill>
              </a:rPr>
              <a:t>Hyper parameters </a:t>
            </a:r>
            <a:endParaRPr>
              <a:solidFill>
                <a:schemeClr val="dk1"/>
              </a:solidFill>
            </a:endParaRPr>
          </a:p>
          <a:p>
            <a:pPr indent="-342900" lvl="1" marL="914400" rtl="0" algn="l">
              <a:lnSpc>
                <a:spcPct val="115000"/>
              </a:lnSpc>
              <a:spcBef>
                <a:spcPts val="0"/>
              </a:spcBef>
              <a:spcAft>
                <a:spcPts val="0"/>
              </a:spcAft>
              <a:buClr>
                <a:schemeClr val="dk1"/>
              </a:buClr>
              <a:buSzPts val="1800"/>
              <a:buChar char="○"/>
            </a:pPr>
            <a:r>
              <a:rPr lang="en" sz="1500">
                <a:solidFill>
                  <a:schemeClr val="dk1"/>
                </a:solidFill>
              </a:rPr>
              <a:t>Learning rate</a:t>
            </a:r>
            <a:endParaRPr sz="15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500">
                <a:solidFill>
                  <a:schemeClr val="dk1"/>
                </a:solidFill>
              </a:rPr>
              <a:t>Epochs</a:t>
            </a:r>
            <a:endParaRPr sz="15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500">
                <a:solidFill>
                  <a:schemeClr val="dk1"/>
                </a:solidFill>
              </a:rPr>
              <a:t>Regularization </a:t>
            </a:r>
            <a:endParaRPr sz="1500">
              <a:solidFill>
                <a:schemeClr val="dk1"/>
              </a:solidFill>
            </a:endParaRPr>
          </a:p>
          <a:p>
            <a:pPr indent="-342900" lvl="1" marL="914400" rtl="0" algn="l">
              <a:lnSpc>
                <a:spcPct val="115000"/>
              </a:lnSpc>
              <a:spcBef>
                <a:spcPts val="0"/>
              </a:spcBef>
              <a:spcAft>
                <a:spcPts val="0"/>
              </a:spcAft>
              <a:buClr>
                <a:schemeClr val="dk1"/>
              </a:buClr>
              <a:buSzPts val="1800"/>
              <a:buChar char="○"/>
            </a:pPr>
            <a:r>
              <a:rPr lang="en" sz="1500">
                <a:solidFill>
                  <a:schemeClr val="dk1"/>
                </a:solidFill>
              </a:rPr>
              <a:t>Activation functions</a:t>
            </a:r>
            <a:endParaRPr sz="1500">
              <a:solidFill>
                <a:schemeClr val="dk1"/>
              </a:solidFill>
            </a:endParaRPr>
          </a:p>
          <a:p>
            <a:pPr indent="-334327" lvl="0" marL="457200" rtl="0" algn="l">
              <a:lnSpc>
                <a:spcPct val="115000"/>
              </a:lnSpc>
              <a:spcBef>
                <a:spcPts val="0"/>
              </a:spcBef>
              <a:spcAft>
                <a:spcPts val="0"/>
              </a:spcAft>
              <a:buClr>
                <a:schemeClr val="dk1"/>
              </a:buClr>
              <a:buSzPts val="1665"/>
              <a:buChar char="●"/>
            </a:pPr>
            <a:r>
              <a:rPr lang="en">
                <a:solidFill>
                  <a:schemeClr val="dk1"/>
                </a:solidFill>
              </a:rPr>
              <a:t>Play ground</a:t>
            </a:r>
            <a:endParaRPr>
              <a:solidFill>
                <a:schemeClr val="dk1"/>
              </a:solidFill>
            </a:endParaRPr>
          </a:p>
        </p:txBody>
      </p:sp>
      <p:sp>
        <p:nvSpPr>
          <p:cNvPr id="64" name="Google Shape;64;g2bd8d40cf1f_0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Denoising AE</a:t>
            </a:r>
            <a:endParaRPr/>
          </a:p>
        </p:txBody>
      </p:sp>
      <p:sp>
        <p:nvSpPr>
          <p:cNvPr id="199" name="Google Shape;199;p11"/>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A DAE is a type of NN that is trained to </a:t>
            </a:r>
            <a:r>
              <a:rPr b="1" lang="en">
                <a:solidFill>
                  <a:srgbClr val="FF0000"/>
                </a:solidFill>
              </a:rPr>
              <a:t>remove noise from input data</a:t>
            </a:r>
            <a:r>
              <a:rPr lang="en">
                <a:solidFill>
                  <a:schemeClr val="dk1"/>
                </a:solidFill>
              </a:rPr>
              <a:t>. It works by reconstructing clean data from corrupted or noisy input, helping to enhance the quality of the data and improve generalization capabilities in tasks like image denoising and signal processing.</a:t>
            </a:r>
            <a:endParaRPr>
              <a:solidFill>
                <a:schemeClr val="dk1"/>
              </a:solidFill>
            </a:endParaRPr>
          </a:p>
        </p:txBody>
      </p:sp>
      <p:sp>
        <p:nvSpPr>
          <p:cNvPr id="200" name="Google Shape;20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1" name="Google Shape;201;p11"/>
          <p:cNvPicPr preferRelativeResize="0"/>
          <p:nvPr/>
        </p:nvPicPr>
        <p:blipFill rotWithShape="1">
          <a:blip r:embed="rId3">
            <a:alphaModFix/>
          </a:blip>
          <a:srcRect b="21102" l="0" r="0" t="0"/>
          <a:stretch/>
        </p:blipFill>
        <p:spPr>
          <a:xfrm>
            <a:off x="1721898" y="2934753"/>
            <a:ext cx="6019800" cy="172846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solidFill>
                  <a:schemeClr val="dk1"/>
                </a:solidFill>
              </a:rPr>
              <a:t>Sparse AE</a:t>
            </a:r>
            <a:endParaRPr b="1" sz="3000"/>
          </a:p>
        </p:txBody>
      </p:sp>
      <p:sp>
        <p:nvSpPr>
          <p:cNvPr id="207" name="Google Shape;207;p12"/>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A Sparse Autoencoder (SAE) is a variant of autoencoders that enforces sparsity in the learned representations, aiming to have only a few active neurons at a time. This approach helps in creating an information bottleneck and improving performance on tasks like dimensionality reduction and feature learning.</a:t>
            </a:r>
            <a:endParaRPr>
              <a:solidFill>
                <a:schemeClr val="dk1"/>
              </a:solidFill>
            </a:endParaRPr>
          </a:p>
        </p:txBody>
      </p:sp>
      <p:sp>
        <p:nvSpPr>
          <p:cNvPr id="208" name="Google Shape;20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9" name="Google Shape;209;p12"/>
          <p:cNvPicPr preferRelativeResize="0"/>
          <p:nvPr/>
        </p:nvPicPr>
        <p:blipFill rotWithShape="1">
          <a:blip r:embed="rId3">
            <a:alphaModFix/>
          </a:blip>
          <a:srcRect b="0" l="0" r="0" t="0"/>
          <a:stretch/>
        </p:blipFill>
        <p:spPr>
          <a:xfrm>
            <a:off x="3435657" y="2816299"/>
            <a:ext cx="3052067" cy="23272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Deep Convolution Network</a:t>
            </a:r>
            <a:endParaRPr/>
          </a:p>
        </p:txBody>
      </p:sp>
      <p:sp>
        <p:nvSpPr>
          <p:cNvPr id="215" name="Google Shape;215;p13"/>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A deep neural network architecture that </a:t>
            </a:r>
            <a:r>
              <a:rPr b="1" lang="en">
                <a:solidFill>
                  <a:srgbClr val="FF0000"/>
                </a:solidFill>
              </a:rPr>
              <a:t>utilizes deconvolution layers</a:t>
            </a:r>
            <a:r>
              <a:rPr lang="en">
                <a:solidFill>
                  <a:schemeClr val="dk1"/>
                </a:solidFill>
              </a:rPr>
              <a:t>, often used for tasks like </a:t>
            </a:r>
            <a:r>
              <a:rPr b="1" lang="en">
                <a:solidFill>
                  <a:srgbClr val="FF0000"/>
                </a:solidFill>
              </a:rPr>
              <a:t>image deconvolution</a:t>
            </a:r>
            <a:r>
              <a:rPr lang="en">
                <a:solidFill>
                  <a:schemeClr val="dk1"/>
                </a:solidFill>
              </a:rPr>
              <a:t>, featuring a hierarchical decomposition of input data to extract features at different levels.</a:t>
            </a:r>
            <a:endParaRPr>
              <a:solidFill>
                <a:schemeClr val="dk1"/>
              </a:solidFill>
            </a:endParaRPr>
          </a:p>
        </p:txBody>
      </p:sp>
      <p:sp>
        <p:nvSpPr>
          <p:cNvPr id="216" name="Google Shape;21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7" name="Google Shape;217;p13"/>
          <p:cNvPicPr preferRelativeResize="0"/>
          <p:nvPr/>
        </p:nvPicPr>
        <p:blipFill rotWithShape="1">
          <a:blip r:embed="rId3">
            <a:alphaModFix/>
          </a:blip>
          <a:srcRect b="14804" l="0" r="0" t="14727"/>
          <a:stretch/>
        </p:blipFill>
        <p:spPr>
          <a:xfrm>
            <a:off x="1038688" y="2525758"/>
            <a:ext cx="6889072" cy="23342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Deconvolution Network</a:t>
            </a:r>
            <a:endParaRPr/>
          </a:p>
        </p:txBody>
      </p:sp>
      <p:sp>
        <p:nvSpPr>
          <p:cNvPr id="223" name="Google Shape;223;p14"/>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Deconvolution Network (DN): A network that employs reversed convolutional layers to reconstruct lost features or signals, commonly used in image synthesis and analysis tasks.</a:t>
            </a:r>
            <a:endParaRPr/>
          </a:p>
          <a:p>
            <a:pPr indent="0" lvl="0" marL="122873" rtl="0" algn="l">
              <a:lnSpc>
                <a:spcPct val="130000"/>
              </a:lnSpc>
              <a:spcBef>
                <a:spcPts val="0"/>
              </a:spcBef>
              <a:spcAft>
                <a:spcPts val="0"/>
              </a:spcAft>
              <a:buSzPts val="1665"/>
              <a:buNone/>
            </a:pPr>
            <a:r>
              <a:t/>
            </a:r>
            <a:endParaRPr>
              <a:solidFill>
                <a:schemeClr val="dk1"/>
              </a:solidFill>
            </a:endParaRPr>
          </a:p>
        </p:txBody>
      </p:sp>
      <p:sp>
        <p:nvSpPr>
          <p:cNvPr id="224" name="Google Shape;22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25" name="Google Shape;225;p14"/>
          <p:cNvPicPr preferRelativeResize="0"/>
          <p:nvPr/>
        </p:nvPicPr>
        <p:blipFill rotWithShape="1">
          <a:blip r:embed="rId3">
            <a:alphaModFix/>
          </a:blip>
          <a:srcRect b="0" l="0" r="0" t="0"/>
          <a:stretch/>
        </p:blipFill>
        <p:spPr>
          <a:xfrm>
            <a:off x="644268" y="2576304"/>
            <a:ext cx="8188032" cy="23063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Deep Convolution Inverse Graphics Network</a:t>
            </a:r>
            <a:endParaRPr/>
          </a:p>
        </p:txBody>
      </p:sp>
      <p:sp>
        <p:nvSpPr>
          <p:cNvPr id="231" name="Google Shape;231;p15"/>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The DC-IGN is a NN model that learns interpretable representations of images by disentangling transformations like rotations and lighting variations. It utilizes convolution and deconvolution operators and is trained with the Stochastic Gradient Variational Bayes algorithm to generate new images with variations in pose and lighting based on learned latent variables.</a:t>
            </a:r>
            <a:endParaRPr>
              <a:solidFill>
                <a:schemeClr val="dk1"/>
              </a:solidFill>
            </a:endParaRPr>
          </a:p>
        </p:txBody>
      </p:sp>
      <p:sp>
        <p:nvSpPr>
          <p:cNvPr id="232" name="Google Shape;23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2bd8d40cf1f_0_1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Types of Neural Network</a:t>
            </a:r>
            <a:endParaRPr b="1" sz="3020"/>
          </a:p>
        </p:txBody>
      </p:sp>
      <p:sp>
        <p:nvSpPr>
          <p:cNvPr id="238" name="Google Shape;238;g2bd8d40cf1f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39" name="Google Shape;239;g2bd8d40cf1f_0_150"/>
          <p:cNvPicPr preferRelativeResize="0"/>
          <p:nvPr/>
        </p:nvPicPr>
        <p:blipFill rotWithShape="1">
          <a:blip r:embed="rId3">
            <a:alphaModFix/>
          </a:blip>
          <a:srcRect b="0" l="0" r="0" t="0"/>
          <a:stretch/>
        </p:blipFill>
        <p:spPr>
          <a:xfrm>
            <a:off x="311700" y="1086925"/>
            <a:ext cx="8037976" cy="38882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Hyper-parameters</a:t>
            </a:r>
            <a:endParaRPr sz="3000"/>
          </a:p>
        </p:txBody>
      </p:sp>
      <p:sp>
        <p:nvSpPr>
          <p:cNvPr id="245" name="Google Shape;245;p16"/>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solidFill>
                  <a:schemeClr val="dk1"/>
                </a:solidFill>
              </a:rPr>
              <a:t>A hyper-parameter in machine learning is a </a:t>
            </a:r>
            <a:r>
              <a:rPr b="1" lang="en">
                <a:solidFill>
                  <a:srgbClr val="FF0000"/>
                </a:solidFill>
              </a:rPr>
              <a:t>parameter set before training that controls the learning process</a:t>
            </a:r>
            <a:r>
              <a:rPr lang="en">
                <a:solidFill>
                  <a:schemeClr val="dk1"/>
                </a:solidFill>
              </a:rPr>
              <a:t> and </a:t>
            </a:r>
            <a:r>
              <a:rPr b="1" lang="en">
                <a:solidFill>
                  <a:srgbClr val="FF0000"/>
                </a:solidFill>
              </a:rPr>
              <a:t>influences the model's learned parameters</a:t>
            </a:r>
            <a:r>
              <a:rPr lang="en">
                <a:solidFill>
                  <a:schemeClr val="dk1"/>
                </a:solidFill>
              </a:rPr>
              <a:t>. These external configuration variables, like learning rate or batch size, are crucial for optimizing model performance and are distinct from internal model parameters.</a:t>
            </a:r>
            <a:br>
              <a:rPr lang="en" u="sng">
                <a:solidFill>
                  <a:schemeClr val="hlink"/>
                </a:solidFill>
                <a:hlinkClick r:id="rId3"/>
              </a:rPr>
            </a:br>
            <a:endParaRPr/>
          </a:p>
        </p:txBody>
      </p:sp>
      <p:sp>
        <p:nvSpPr>
          <p:cNvPr id="246" name="Google Shape;24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26debbecbc0_2_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Hyper-parameters</a:t>
            </a:r>
            <a:endParaRPr b="1" sz="3020"/>
          </a:p>
        </p:txBody>
      </p:sp>
      <p:sp>
        <p:nvSpPr>
          <p:cNvPr id="252" name="Google Shape;252;g26debbecbc0_2_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53" name="Google Shape;253;g26debbecbc0_2_8"/>
          <p:cNvPicPr preferRelativeResize="0"/>
          <p:nvPr/>
        </p:nvPicPr>
        <p:blipFill rotWithShape="1">
          <a:blip r:embed="rId3">
            <a:alphaModFix/>
          </a:blip>
          <a:srcRect b="0" l="0" r="0" t="0"/>
          <a:stretch/>
        </p:blipFill>
        <p:spPr>
          <a:xfrm>
            <a:off x="246875" y="1065150"/>
            <a:ext cx="8388292" cy="3991675"/>
          </a:xfrm>
          <a:prstGeom prst="rect">
            <a:avLst/>
          </a:prstGeom>
          <a:noFill/>
          <a:ln>
            <a:noFill/>
          </a:ln>
        </p:spPr>
      </p:pic>
      <p:sp>
        <p:nvSpPr>
          <p:cNvPr id="254" name="Google Shape;254;g26debbecbc0_2_8"/>
          <p:cNvSpPr/>
          <p:nvPr/>
        </p:nvSpPr>
        <p:spPr>
          <a:xfrm>
            <a:off x="2878275" y="954725"/>
            <a:ext cx="1112700" cy="71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26debbecbc0_2_8"/>
          <p:cNvSpPr/>
          <p:nvPr/>
        </p:nvSpPr>
        <p:spPr>
          <a:xfrm>
            <a:off x="1671075" y="954725"/>
            <a:ext cx="1112700" cy="71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26debbecbc0_2_8"/>
          <p:cNvSpPr/>
          <p:nvPr/>
        </p:nvSpPr>
        <p:spPr>
          <a:xfrm>
            <a:off x="4085475" y="954725"/>
            <a:ext cx="1112700" cy="7185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g26debbecbc0_1_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Learning Rate</a:t>
            </a:r>
            <a:endParaRPr b="1" sz="3020"/>
          </a:p>
        </p:txBody>
      </p:sp>
      <p:sp>
        <p:nvSpPr>
          <p:cNvPr id="262" name="Google Shape;262;g26debbecbc0_1_1"/>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 A hyperparameter that controls the </a:t>
            </a:r>
            <a:r>
              <a:rPr b="1" lang="en">
                <a:solidFill>
                  <a:srgbClr val="CC0000"/>
                </a:solidFill>
              </a:rPr>
              <a:t>step size</a:t>
            </a:r>
            <a:r>
              <a:rPr lang="en">
                <a:solidFill>
                  <a:schemeClr val="dk1"/>
                </a:solidFill>
              </a:rPr>
              <a:t> during </a:t>
            </a:r>
            <a:r>
              <a:rPr b="1" lang="en">
                <a:solidFill>
                  <a:srgbClr val="CC0000"/>
                </a:solidFill>
              </a:rPr>
              <a:t>gradient descent </a:t>
            </a:r>
            <a:r>
              <a:rPr lang="en">
                <a:solidFill>
                  <a:schemeClr val="dk1"/>
                </a:solidFill>
              </a:rPr>
              <a:t>optimization. It determines how quickly the model adjusts its parameters in the direction that </a:t>
            </a:r>
            <a:r>
              <a:rPr b="1" lang="en">
                <a:solidFill>
                  <a:srgbClr val="CC0000"/>
                </a:solidFill>
              </a:rPr>
              <a:t>reduces</a:t>
            </a:r>
            <a:r>
              <a:rPr lang="en">
                <a:solidFill>
                  <a:schemeClr val="dk1"/>
                </a:solidFill>
              </a:rPr>
              <a:t> the </a:t>
            </a:r>
            <a:r>
              <a:rPr b="1" lang="en">
                <a:solidFill>
                  <a:srgbClr val="CC0000"/>
                </a:solidFill>
              </a:rPr>
              <a:t>loss.</a:t>
            </a:r>
            <a:endParaRPr b="1">
              <a:solidFill>
                <a:srgbClr val="CC0000"/>
              </a:solidFill>
            </a:endParaRPr>
          </a:p>
          <a:p>
            <a:pPr indent="0" lvl="0" marL="0" rtl="0" algn="l">
              <a:lnSpc>
                <a:spcPct val="130000"/>
              </a:lnSpc>
              <a:spcBef>
                <a:spcPts val="0"/>
              </a:spcBef>
              <a:spcAft>
                <a:spcPts val="0"/>
              </a:spcAft>
              <a:buSzPts val="1665"/>
              <a:buNone/>
            </a:pPr>
            <a:r>
              <a:rPr lang="en">
                <a:solidFill>
                  <a:schemeClr val="dk1"/>
                </a:solidFill>
              </a:rPr>
              <a:t>A </a:t>
            </a:r>
            <a:r>
              <a:rPr b="1" lang="en">
                <a:solidFill>
                  <a:srgbClr val="CC0000"/>
                </a:solidFill>
              </a:rPr>
              <a:t>higher learning</a:t>
            </a:r>
            <a:r>
              <a:rPr lang="en">
                <a:solidFill>
                  <a:schemeClr val="dk1"/>
                </a:solidFill>
              </a:rPr>
              <a:t> rate might lead to </a:t>
            </a:r>
            <a:r>
              <a:rPr b="1" lang="en">
                <a:solidFill>
                  <a:srgbClr val="CC0000"/>
                </a:solidFill>
              </a:rPr>
              <a:t>faster convergence</a:t>
            </a:r>
            <a:r>
              <a:rPr lang="en">
                <a:solidFill>
                  <a:schemeClr val="dk1"/>
                </a:solidFill>
              </a:rPr>
              <a:t> but </a:t>
            </a:r>
            <a:r>
              <a:rPr b="1" lang="en">
                <a:solidFill>
                  <a:srgbClr val="CC0000"/>
                </a:solidFill>
              </a:rPr>
              <a:t>risks overshooting</a:t>
            </a:r>
            <a:r>
              <a:rPr lang="en">
                <a:solidFill>
                  <a:schemeClr val="dk1"/>
                </a:solidFill>
              </a:rPr>
              <a:t>, while a </a:t>
            </a:r>
            <a:r>
              <a:rPr b="1" lang="en">
                <a:solidFill>
                  <a:srgbClr val="CC0000"/>
                </a:solidFill>
              </a:rPr>
              <a:t>lower rate</a:t>
            </a:r>
            <a:r>
              <a:rPr lang="en">
                <a:solidFill>
                  <a:schemeClr val="dk1"/>
                </a:solidFill>
              </a:rPr>
              <a:t> might slow down convergence.</a:t>
            </a:r>
            <a:endParaRPr>
              <a:solidFill>
                <a:schemeClr val="dk1"/>
              </a:solidFill>
            </a:endParaRPr>
          </a:p>
        </p:txBody>
      </p:sp>
      <p:sp>
        <p:nvSpPr>
          <p:cNvPr id="263" name="Google Shape;263;g26debbecbc0_1_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6debbecbc0_2_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Gradient Descent</a:t>
            </a:r>
            <a:endParaRPr b="1" sz="3020"/>
          </a:p>
        </p:txBody>
      </p:sp>
      <p:sp>
        <p:nvSpPr>
          <p:cNvPr id="269" name="Google Shape;269;g26debbecbc0_2_29"/>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270" name="Google Shape;270;g26debbecbc0_2_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71" name="Google Shape;271;g26debbecbc0_2_29"/>
          <p:cNvPicPr preferRelativeResize="0"/>
          <p:nvPr/>
        </p:nvPicPr>
        <p:blipFill rotWithShape="1">
          <a:blip r:embed="rId3">
            <a:alphaModFix/>
          </a:blip>
          <a:srcRect b="0" l="0" r="0" t="0"/>
          <a:stretch/>
        </p:blipFill>
        <p:spPr>
          <a:xfrm>
            <a:off x="1629450" y="1039000"/>
            <a:ext cx="5262525" cy="392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Previous Lecture:</a:t>
            </a:r>
            <a:endParaRPr b="1" sz="3000"/>
          </a:p>
        </p:txBody>
      </p:sp>
      <p:sp>
        <p:nvSpPr>
          <p:cNvPr id="70" name="Google Shape;70;p1"/>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3" rtl="0" algn="l">
              <a:lnSpc>
                <a:spcPct val="130000"/>
              </a:lnSpc>
              <a:spcBef>
                <a:spcPts val="0"/>
              </a:spcBef>
              <a:spcAft>
                <a:spcPts val="0"/>
              </a:spcAft>
              <a:buSzPts val="1665"/>
              <a:buNone/>
            </a:pPr>
            <a:r>
              <a:rPr lang="en"/>
              <a:t>Lecture 22 - Introduction to Deep Learning</a:t>
            </a:r>
            <a:endParaRPr/>
          </a:p>
          <a:p>
            <a:pPr indent="0" lvl="0" marL="122873" rtl="0" algn="l">
              <a:lnSpc>
                <a:spcPct val="130000"/>
              </a:lnSpc>
              <a:spcBef>
                <a:spcPts val="0"/>
              </a:spcBef>
              <a:spcAft>
                <a:spcPts val="0"/>
              </a:spcAft>
              <a:buSzPts val="1665"/>
              <a:buNone/>
            </a:pPr>
            <a:r>
              <a:rPr lang="en" u="sng">
                <a:solidFill>
                  <a:schemeClr val="hlink"/>
                </a:solidFill>
                <a:hlinkClick r:id="rId3"/>
              </a:rPr>
              <a:t>Click Here</a:t>
            </a:r>
            <a:endParaRPr/>
          </a:p>
        </p:txBody>
      </p:sp>
      <p:sp>
        <p:nvSpPr>
          <p:cNvPr id="71" name="Google Shape;71;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g26debbecbc0_2_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77" name="Google Shape;277;g26debbecbc0_2_36"/>
          <p:cNvPicPr preferRelativeResize="0"/>
          <p:nvPr/>
        </p:nvPicPr>
        <p:blipFill rotWithShape="1">
          <a:blip r:embed="rId3">
            <a:alphaModFix/>
          </a:blip>
          <a:srcRect b="0" l="0" r="0" t="0"/>
          <a:stretch/>
        </p:blipFill>
        <p:spPr>
          <a:xfrm>
            <a:off x="387475" y="266625"/>
            <a:ext cx="8033177" cy="4518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6debbecbc0_2_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Learning Rate</a:t>
            </a:r>
            <a:endParaRPr b="1" sz="3020"/>
          </a:p>
        </p:txBody>
      </p:sp>
      <p:sp>
        <p:nvSpPr>
          <p:cNvPr id="283" name="Google Shape;283;g26debbecbc0_2_21"/>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A </a:t>
            </a:r>
            <a:r>
              <a:rPr b="1" lang="en">
                <a:solidFill>
                  <a:srgbClr val="CC0000"/>
                </a:solidFill>
              </a:rPr>
              <a:t>higher learning</a:t>
            </a:r>
            <a:r>
              <a:rPr lang="en">
                <a:solidFill>
                  <a:schemeClr val="dk1"/>
                </a:solidFill>
              </a:rPr>
              <a:t> rate might lead to </a:t>
            </a:r>
            <a:r>
              <a:rPr b="1" lang="en">
                <a:solidFill>
                  <a:srgbClr val="CC0000"/>
                </a:solidFill>
              </a:rPr>
              <a:t>faster convergence</a:t>
            </a:r>
            <a:r>
              <a:rPr lang="en">
                <a:solidFill>
                  <a:schemeClr val="dk1"/>
                </a:solidFill>
              </a:rPr>
              <a:t> but </a:t>
            </a:r>
            <a:r>
              <a:rPr b="1" lang="en">
                <a:solidFill>
                  <a:srgbClr val="CC0000"/>
                </a:solidFill>
              </a:rPr>
              <a:t>risks overshooting</a:t>
            </a:r>
            <a:r>
              <a:rPr lang="en">
                <a:solidFill>
                  <a:schemeClr val="dk1"/>
                </a:solidFill>
              </a:rPr>
              <a:t>, while a </a:t>
            </a:r>
            <a:r>
              <a:rPr b="1" lang="en">
                <a:solidFill>
                  <a:srgbClr val="CC0000"/>
                </a:solidFill>
              </a:rPr>
              <a:t>lower rate</a:t>
            </a:r>
            <a:r>
              <a:rPr lang="en">
                <a:solidFill>
                  <a:schemeClr val="dk1"/>
                </a:solidFill>
              </a:rPr>
              <a:t> might slow down convergence.</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284" name="Google Shape;284;g26debbecbc0_2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85" name="Google Shape;285;g26debbecbc0_2_21"/>
          <p:cNvPicPr preferRelativeResize="0"/>
          <p:nvPr/>
        </p:nvPicPr>
        <p:blipFill rotWithShape="1">
          <a:blip r:embed="rId3">
            <a:alphaModFix/>
          </a:blip>
          <a:srcRect b="0" l="0" r="0" t="0"/>
          <a:stretch/>
        </p:blipFill>
        <p:spPr>
          <a:xfrm>
            <a:off x="694075" y="1897450"/>
            <a:ext cx="7571399" cy="293660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6debbecbc0_2_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Batch Size </a:t>
            </a:r>
            <a:endParaRPr b="1" sz="3020"/>
          </a:p>
        </p:txBody>
      </p:sp>
      <p:sp>
        <p:nvSpPr>
          <p:cNvPr id="291" name="Google Shape;291;g26debbecbc0_2_52"/>
          <p:cNvSpPr txBox="1"/>
          <p:nvPr>
            <p:ph idx="1" type="body"/>
          </p:nvPr>
        </p:nvSpPr>
        <p:spPr>
          <a:xfrm>
            <a:off x="257325" y="1132275"/>
            <a:ext cx="4542000" cy="3924600"/>
          </a:xfrm>
          <a:prstGeom prst="rect">
            <a:avLst/>
          </a:prstGeom>
          <a:noFill/>
          <a:ln>
            <a:noFill/>
          </a:ln>
        </p:spPr>
        <p:txBody>
          <a:bodyPr anchorCtr="0" anchor="t" bIns="91425" lIns="91425" spcFirstLastPara="1" rIns="91425" wrap="square" tIns="91425">
            <a:normAutofit/>
          </a:bodyPr>
          <a:lstStyle/>
          <a:p>
            <a:pPr indent="0" lvl="0" marL="0" rtl="0" algn="just">
              <a:lnSpc>
                <a:spcPct val="130000"/>
              </a:lnSpc>
              <a:spcBef>
                <a:spcPts val="0"/>
              </a:spcBef>
              <a:spcAft>
                <a:spcPts val="0"/>
              </a:spcAft>
              <a:buSzPts val="1665"/>
              <a:buNone/>
            </a:pPr>
            <a:r>
              <a:rPr b="1" lang="en">
                <a:solidFill>
                  <a:schemeClr val="dk1"/>
                </a:solidFill>
              </a:rPr>
              <a:t>Batch</a:t>
            </a:r>
            <a:r>
              <a:rPr lang="en">
                <a:solidFill>
                  <a:schemeClr val="dk1"/>
                </a:solidFill>
              </a:rPr>
              <a:t> is a </a:t>
            </a:r>
            <a:r>
              <a:rPr b="1" lang="en">
                <a:solidFill>
                  <a:srgbClr val="CC0000"/>
                </a:solidFill>
              </a:rPr>
              <a:t>subset</a:t>
            </a:r>
            <a:r>
              <a:rPr lang="en">
                <a:solidFill>
                  <a:schemeClr val="dk1"/>
                </a:solidFill>
              </a:rPr>
              <a:t> of the </a:t>
            </a:r>
            <a:r>
              <a:rPr b="1" lang="en">
                <a:solidFill>
                  <a:srgbClr val="CC0000"/>
                </a:solidFill>
              </a:rPr>
              <a:t>training dataset</a:t>
            </a:r>
            <a:r>
              <a:rPr lang="en">
                <a:solidFill>
                  <a:schemeClr val="dk1"/>
                </a:solidFill>
              </a:rPr>
              <a:t> used in </a:t>
            </a:r>
            <a:r>
              <a:rPr b="1" lang="en">
                <a:solidFill>
                  <a:srgbClr val="CC0000"/>
                </a:solidFill>
              </a:rPr>
              <a:t>each iteration</a:t>
            </a:r>
            <a:r>
              <a:rPr lang="en">
                <a:solidFill>
                  <a:schemeClr val="dk1"/>
                </a:solidFill>
              </a:rPr>
              <a:t> of the training process.</a:t>
            </a:r>
            <a:endParaRPr>
              <a:solidFill>
                <a:schemeClr val="dk1"/>
              </a:solidFill>
            </a:endParaRPr>
          </a:p>
          <a:p>
            <a:pPr indent="0" lvl="0" marL="0" rtl="0" algn="just">
              <a:lnSpc>
                <a:spcPct val="130000"/>
              </a:lnSpc>
              <a:spcBef>
                <a:spcPts val="0"/>
              </a:spcBef>
              <a:spcAft>
                <a:spcPts val="0"/>
              </a:spcAft>
              <a:buSzPts val="1665"/>
              <a:buNone/>
            </a:pPr>
            <a:r>
              <a:t/>
            </a:r>
            <a:endParaRPr>
              <a:solidFill>
                <a:schemeClr val="dk1"/>
              </a:solidFill>
            </a:endParaRPr>
          </a:p>
          <a:p>
            <a:pPr indent="0" lvl="0" marL="0" rtl="0" algn="just">
              <a:lnSpc>
                <a:spcPct val="130000"/>
              </a:lnSpc>
              <a:spcBef>
                <a:spcPts val="0"/>
              </a:spcBef>
              <a:spcAft>
                <a:spcPts val="0"/>
              </a:spcAft>
              <a:buSzPts val="1665"/>
              <a:buNone/>
            </a:pPr>
            <a:r>
              <a:rPr lang="en">
                <a:solidFill>
                  <a:schemeClr val="dk1"/>
                </a:solidFill>
              </a:rPr>
              <a:t>Instead of processing the </a:t>
            </a:r>
            <a:r>
              <a:rPr b="1" lang="en">
                <a:solidFill>
                  <a:srgbClr val="CC0000"/>
                </a:solidFill>
              </a:rPr>
              <a:t>entire dataset</a:t>
            </a:r>
            <a:r>
              <a:rPr lang="en">
                <a:solidFill>
                  <a:schemeClr val="dk1"/>
                </a:solidFill>
              </a:rPr>
              <a:t> </a:t>
            </a:r>
            <a:endParaRPr>
              <a:solidFill>
                <a:schemeClr val="dk1"/>
              </a:solidFill>
            </a:endParaRPr>
          </a:p>
          <a:p>
            <a:pPr indent="0" lvl="0" marL="0" rtl="0" algn="just">
              <a:lnSpc>
                <a:spcPct val="130000"/>
              </a:lnSpc>
              <a:spcBef>
                <a:spcPts val="0"/>
              </a:spcBef>
              <a:spcAft>
                <a:spcPts val="0"/>
              </a:spcAft>
              <a:buSzPts val="1665"/>
              <a:buNone/>
            </a:pPr>
            <a:r>
              <a:rPr lang="en">
                <a:solidFill>
                  <a:schemeClr val="dk1"/>
                </a:solidFill>
              </a:rPr>
              <a:t>at once, we </a:t>
            </a:r>
            <a:r>
              <a:rPr b="1" lang="en">
                <a:solidFill>
                  <a:srgbClr val="CC0000"/>
                </a:solidFill>
              </a:rPr>
              <a:t>divide</a:t>
            </a:r>
            <a:r>
              <a:rPr lang="en">
                <a:solidFill>
                  <a:schemeClr val="dk1"/>
                </a:solidFill>
              </a:rPr>
              <a:t> it into </a:t>
            </a:r>
            <a:r>
              <a:rPr b="1" lang="en">
                <a:solidFill>
                  <a:srgbClr val="CC0000"/>
                </a:solidFill>
              </a:rPr>
              <a:t>smaller batches</a:t>
            </a:r>
            <a:r>
              <a:rPr lang="en">
                <a:solidFill>
                  <a:schemeClr val="dk1"/>
                </a:solidFill>
              </a:rPr>
              <a:t>.</a:t>
            </a:r>
            <a:endParaRPr>
              <a:solidFill>
                <a:schemeClr val="dk1"/>
              </a:solidFill>
            </a:endParaRPr>
          </a:p>
        </p:txBody>
      </p:sp>
      <p:sp>
        <p:nvSpPr>
          <p:cNvPr id="292" name="Google Shape;292;g26debbecbc0_2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293" name="Google Shape;293;g26debbecbc0_2_52"/>
          <p:cNvPicPr preferRelativeResize="0"/>
          <p:nvPr/>
        </p:nvPicPr>
        <p:blipFill rotWithShape="1">
          <a:blip r:embed="rId3">
            <a:alphaModFix/>
          </a:blip>
          <a:srcRect b="0" l="0" r="0" t="0"/>
          <a:stretch/>
        </p:blipFill>
        <p:spPr>
          <a:xfrm>
            <a:off x="4899250" y="937000"/>
            <a:ext cx="3368334" cy="372621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6debbecbc0_2_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Batch Size </a:t>
            </a:r>
            <a:endParaRPr b="1" sz="3020"/>
          </a:p>
        </p:txBody>
      </p:sp>
      <p:sp>
        <p:nvSpPr>
          <p:cNvPr id="299" name="Google Shape;299;g26debbecbc0_2_58"/>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Batch size is the number of </a:t>
            </a:r>
            <a:r>
              <a:rPr b="1" lang="en">
                <a:solidFill>
                  <a:srgbClr val="CC0000"/>
                </a:solidFill>
              </a:rPr>
              <a:t>training examples</a:t>
            </a:r>
            <a:r>
              <a:rPr lang="en">
                <a:solidFill>
                  <a:schemeClr val="dk1"/>
                </a:solidFill>
              </a:rPr>
              <a:t> in each </a:t>
            </a:r>
            <a:r>
              <a:rPr b="1" lang="en">
                <a:solidFill>
                  <a:srgbClr val="CC0000"/>
                </a:solidFill>
              </a:rPr>
              <a:t>batch.</a:t>
            </a:r>
            <a:endParaRPr b="1">
              <a:solidFill>
                <a:srgbClr val="CC0000"/>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rPr lang="en">
                <a:solidFill>
                  <a:schemeClr val="dk1"/>
                </a:solidFill>
              </a:rPr>
              <a:t>It's a </a:t>
            </a:r>
            <a:r>
              <a:rPr b="1" lang="en">
                <a:solidFill>
                  <a:srgbClr val="CC0000"/>
                </a:solidFill>
              </a:rPr>
              <a:t>hyperparameter</a:t>
            </a:r>
            <a:r>
              <a:rPr lang="en">
                <a:solidFill>
                  <a:schemeClr val="dk1"/>
                </a:solidFill>
              </a:rPr>
              <a:t> that can be adjusted based on </a:t>
            </a:r>
            <a:r>
              <a:rPr b="1" lang="en">
                <a:solidFill>
                  <a:srgbClr val="CC0000"/>
                </a:solidFill>
              </a:rPr>
              <a:t>hardware limitations</a:t>
            </a:r>
            <a:r>
              <a:rPr lang="en">
                <a:solidFill>
                  <a:schemeClr val="dk1"/>
                </a:solidFill>
              </a:rPr>
              <a:t> and </a:t>
            </a:r>
            <a:r>
              <a:rPr b="1" lang="en">
                <a:solidFill>
                  <a:srgbClr val="CC0000"/>
                </a:solidFill>
              </a:rPr>
              <a:t>dataset characteristics</a:t>
            </a:r>
            <a:r>
              <a:rPr lang="en">
                <a:solidFill>
                  <a:schemeClr val="dk1"/>
                </a:solidFill>
              </a:rPr>
              <a:t>.</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rPr b="1" lang="en">
                <a:solidFill>
                  <a:srgbClr val="CC0000"/>
                </a:solidFill>
              </a:rPr>
              <a:t>Larger batch</a:t>
            </a:r>
            <a:r>
              <a:rPr lang="en">
                <a:solidFill>
                  <a:schemeClr val="dk1"/>
                </a:solidFill>
              </a:rPr>
              <a:t> sizes may </a:t>
            </a:r>
            <a:r>
              <a:rPr b="1" lang="en">
                <a:solidFill>
                  <a:srgbClr val="CC0000"/>
                </a:solidFill>
              </a:rPr>
              <a:t>speed</a:t>
            </a:r>
            <a:r>
              <a:rPr lang="en">
                <a:solidFill>
                  <a:schemeClr val="dk1"/>
                </a:solidFill>
              </a:rPr>
              <a:t> up </a:t>
            </a:r>
            <a:r>
              <a:rPr b="1" lang="en">
                <a:solidFill>
                  <a:srgbClr val="CC0000"/>
                </a:solidFill>
              </a:rPr>
              <a:t>training</a:t>
            </a:r>
            <a:r>
              <a:rPr lang="en">
                <a:solidFill>
                  <a:schemeClr val="dk1"/>
                </a:solidFill>
              </a:rPr>
              <a:t> but require </a:t>
            </a:r>
            <a:r>
              <a:rPr b="1" lang="en">
                <a:solidFill>
                  <a:srgbClr val="CC0000"/>
                </a:solidFill>
              </a:rPr>
              <a:t>more memory</a:t>
            </a:r>
            <a:r>
              <a:rPr lang="en">
                <a:solidFill>
                  <a:schemeClr val="dk1"/>
                </a:solidFill>
              </a:rPr>
              <a:t>.</a:t>
            </a:r>
            <a:endParaRPr>
              <a:solidFill>
                <a:schemeClr val="dk1"/>
              </a:solidFill>
            </a:endParaRPr>
          </a:p>
        </p:txBody>
      </p:sp>
      <p:sp>
        <p:nvSpPr>
          <p:cNvPr id="300" name="Google Shape;300;g26debbecbc0_2_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g26debbecbc0_2_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Number of Epochs</a:t>
            </a:r>
            <a:endParaRPr b="1" sz="3020"/>
          </a:p>
        </p:txBody>
      </p:sp>
      <p:sp>
        <p:nvSpPr>
          <p:cNvPr id="306" name="Google Shape;306;g26debbecbc0_2_44"/>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The number of </a:t>
            </a:r>
            <a:r>
              <a:rPr b="1" lang="en">
                <a:solidFill>
                  <a:srgbClr val="CC0000"/>
                </a:solidFill>
              </a:rPr>
              <a:t>times</a:t>
            </a:r>
            <a:r>
              <a:rPr lang="en">
                <a:solidFill>
                  <a:schemeClr val="dk1"/>
                </a:solidFill>
              </a:rPr>
              <a:t> the entire training</a:t>
            </a:r>
            <a:r>
              <a:rPr b="1" lang="en">
                <a:solidFill>
                  <a:srgbClr val="CC0000"/>
                </a:solidFill>
              </a:rPr>
              <a:t> dataset </a:t>
            </a:r>
            <a:r>
              <a:rPr lang="en">
                <a:solidFill>
                  <a:schemeClr val="dk1"/>
                </a:solidFill>
              </a:rPr>
              <a:t>is </a:t>
            </a:r>
            <a:r>
              <a:rPr b="1" lang="en">
                <a:solidFill>
                  <a:srgbClr val="CC0000"/>
                </a:solidFill>
              </a:rPr>
              <a:t>seen</a:t>
            </a:r>
            <a:r>
              <a:rPr lang="en">
                <a:solidFill>
                  <a:schemeClr val="dk1"/>
                </a:solidFill>
              </a:rPr>
              <a:t> by the </a:t>
            </a:r>
            <a:r>
              <a:rPr b="1" lang="en">
                <a:solidFill>
                  <a:srgbClr val="CC0000"/>
                </a:solidFill>
              </a:rPr>
              <a:t>model </a:t>
            </a:r>
            <a:r>
              <a:rPr lang="en">
                <a:solidFill>
                  <a:schemeClr val="dk1"/>
                </a:solidFill>
              </a:rPr>
              <a:t>during </a:t>
            </a:r>
            <a:r>
              <a:rPr b="1" lang="en">
                <a:solidFill>
                  <a:srgbClr val="CC0000"/>
                </a:solidFill>
              </a:rPr>
              <a:t>training</a:t>
            </a:r>
            <a:r>
              <a:rPr lang="en">
                <a:solidFill>
                  <a:schemeClr val="dk1"/>
                </a:solidFill>
              </a:rPr>
              <a:t>.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rPr lang="en">
                <a:solidFill>
                  <a:schemeClr val="dk1"/>
                </a:solidFill>
              </a:rPr>
              <a:t>Too </a:t>
            </a:r>
            <a:r>
              <a:rPr b="1" lang="en">
                <a:solidFill>
                  <a:srgbClr val="CC0000"/>
                </a:solidFill>
              </a:rPr>
              <a:t>few epochs</a:t>
            </a:r>
            <a:r>
              <a:rPr lang="en">
                <a:solidFill>
                  <a:schemeClr val="dk1"/>
                </a:solidFill>
              </a:rPr>
              <a:t> might result in </a:t>
            </a:r>
            <a:r>
              <a:rPr b="1" lang="en">
                <a:solidFill>
                  <a:srgbClr val="CC0000"/>
                </a:solidFill>
              </a:rPr>
              <a:t>underfitting</a:t>
            </a:r>
            <a:r>
              <a:rPr lang="en">
                <a:solidFill>
                  <a:schemeClr val="dk1"/>
                </a:solidFill>
              </a:rPr>
              <a:t>, while too </a:t>
            </a:r>
            <a:r>
              <a:rPr b="1" lang="en">
                <a:solidFill>
                  <a:srgbClr val="CC0000"/>
                </a:solidFill>
              </a:rPr>
              <a:t>many epochs</a:t>
            </a:r>
            <a:r>
              <a:rPr lang="en">
                <a:solidFill>
                  <a:schemeClr val="dk1"/>
                </a:solidFill>
              </a:rPr>
              <a:t> can lead to </a:t>
            </a:r>
            <a:r>
              <a:rPr b="1" lang="en">
                <a:solidFill>
                  <a:srgbClr val="CC0000"/>
                </a:solidFill>
              </a:rPr>
              <a:t>overfitting</a:t>
            </a:r>
            <a:r>
              <a:rPr lang="en">
                <a:solidFill>
                  <a:schemeClr val="dk1"/>
                </a:solidFill>
              </a:rPr>
              <a:t>.</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307" name="Google Shape;307;g26debbecbc0_2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6debbecbc0_2_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Number of Epochs</a:t>
            </a:r>
            <a:endParaRPr b="1" sz="3020"/>
          </a:p>
        </p:txBody>
      </p:sp>
      <p:sp>
        <p:nvSpPr>
          <p:cNvPr id="313" name="Google Shape;313;g26debbecbc0_2_70"/>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314" name="Google Shape;314;g26debbecbc0_2_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315" name="Google Shape;315;g26debbecbc0_2_70"/>
          <p:cNvPicPr preferRelativeResize="0"/>
          <p:nvPr/>
        </p:nvPicPr>
        <p:blipFill rotWithShape="1">
          <a:blip r:embed="rId3">
            <a:alphaModFix/>
          </a:blip>
          <a:srcRect b="0" l="0" r="0" t="0"/>
          <a:stretch/>
        </p:blipFill>
        <p:spPr>
          <a:xfrm>
            <a:off x="2620836" y="1017725"/>
            <a:ext cx="4723612" cy="4068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6debbecbc0_2_7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Activation Functions (Neuron)</a:t>
            </a:r>
            <a:endParaRPr b="1" sz="3020"/>
          </a:p>
        </p:txBody>
      </p:sp>
      <p:sp>
        <p:nvSpPr>
          <p:cNvPr id="321" name="Google Shape;321;g26debbecbc0_2_77"/>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It determine the functions applied to the outputs of each neuron to </a:t>
            </a:r>
            <a:r>
              <a:rPr b="1" lang="en">
                <a:solidFill>
                  <a:srgbClr val="FF0000"/>
                </a:solidFill>
              </a:rPr>
              <a:t>introduce non-linearity</a:t>
            </a:r>
            <a:r>
              <a:rPr lang="en">
                <a:solidFill>
                  <a:schemeClr val="dk1"/>
                </a:solidFill>
              </a:rPr>
              <a:t>. </a:t>
            </a:r>
            <a:endParaRPr>
              <a:solidFill>
                <a:schemeClr val="dk1"/>
              </a:solidFill>
            </a:endParaRPr>
          </a:p>
          <a:p>
            <a:pPr indent="0" lvl="0" marL="0" rtl="0" algn="l">
              <a:lnSpc>
                <a:spcPct val="130000"/>
              </a:lnSpc>
              <a:spcBef>
                <a:spcPts val="0"/>
              </a:spcBef>
              <a:spcAft>
                <a:spcPts val="0"/>
              </a:spcAft>
              <a:buSzPts val="1665"/>
              <a:buNone/>
            </a:pPr>
            <a:r>
              <a:rPr lang="en">
                <a:solidFill>
                  <a:schemeClr val="dk1"/>
                </a:solidFill>
              </a:rPr>
              <a:t>Common activation functions include</a:t>
            </a:r>
            <a:endParaRPr>
              <a:solidFill>
                <a:schemeClr val="dk1"/>
              </a:solidFill>
            </a:endParaRPr>
          </a:p>
          <a:p>
            <a:pPr indent="-334327" lvl="0" marL="457200" rtl="0" algn="l">
              <a:lnSpc>
                <a:spcPct val="130000"/>
              </a:lnSpc>
              <a:spcBef>
                <a:spcPts val="0"/>
              </a:spcBef>
              <a:spcAft>
                <a:spcPts val="0"/>
              </a:spcAft>
              <a:buClr>
                <a:schemeClr val="dk1"/>
              </a:buClr>
              <a:buSzPts val="1665"/>
              <a:buChar char="●"/>
            </a:pPr>
            <a:r>
              <a:rPr lang="en">
                <a:solidFill>
                  <a:schemeClr val="dk1"/>
                </a:solidFill>
              </a:rPr>
              <a:t> </a:t>
            </a:r>
            <a:r>
              <a:rPr b="1" lang="en">
                <a:solidFill>
                  <a:srgbClr val="FF0000"/>
                </a:solidFill>
              </a:rPr>
              <a:t>ReLU</a:t>
            </a:r>
            <a:r>
              <a:rPr lang="en">
                <a:solidFill>
                  <a:schemeClr val="dk1"/>
                </a:solidFill>
              </a:rPr>
              <a:t> </a:t>
            </a:r>
            <a:r>
              <a:rPr b="1" lang="en">
                <a:solidFill>
                  <a:schemeClr val="dk1"/>
                </a:solidFill>
              </a:rPr>
              <a:t>(Rectified Linear Unit),</a:t>
            </a:r>
            <a:endParaRPr>
              <a:solidFill>
                <a:schemeClr val="dk1"/>
              </a:solidFill>
            </a:endParaRPr>
          </a:p>
          <a:p>
            <a:pPr indent="-334327" lvl="0" marL="457200" rtl="0" algn="l">
              <a:lnSpc>
                <a:spcPct val="130000"/>
              </a:lnSpc>
              <a:spcBef>
                <a:spcPts val="0"/>
              </a:spcBef>
              <a:spcAft>
                <a:spcPts val="0"/>
              </a:spcAft>
              <a:buClr>
                <a:schemeClr val="dk1"/>
              </a:buClr>
              <a:buSzPts val="1665"/>
              <a:buChar char="●"/>
            </a:pPr>
            <a:r>
              <a:rPr lang="en">
                <a:solidFill>
                  <a:srgbClr val="FF0000"/>
                </a:solidFill>
              </a:rPr>
              <a:t> </a:t>
            </a:r>
            <a:r>
              <a:rPr b="1" lang="en">
                <a:solidFill>
                  <a:srgbClr val="FF0000"/>
                </a:solidFill>
              </a:rPr>
              <a:t>Softmax</a:t>
            </a:r>
            <a:endParaRPr>
              <a:solidFill>
                <a:srgbClr val="FF0000"/>
              </a:solidFill>
            </a:endParaRPr>
          </a:p>
        </p:txBody>
      </p:sp>
      <p:sp>
        <p:nvSpPr>
          <p:cNvPr id="322" name="Google Shape;322;g26debbecbc0_2_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5fee922ceb_0_141"/>
          <p:cNvSpPr txBox="1"/>
          <p:nvPr>
            <p:ph type="title"/>
          </p:nvPr>
        </p:nvSpPr>
        <p:spPr>
          <a:xfrm>
            <a:off x="311700" y="2747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 u="sng">
                <a:solidFill>
                  <a:schemeClr val="hlink"/>
                </a:solidFill>
                <a:hlinkClick r:id="rId3"/>
              </a:rPr>
              <a:t>Let Move to Playground</a:t>
            </a:r>
            <a:endParaRPr b="1"/>
          </a:p>
        </p:txBody>
      </p:sp>
      <p:sp>
        <p:nvSpPr>
          <p:cNvPr id="328" name="Google Shape;328;g25fee922ceb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Quiz:</a:t>
            </a:r>
            <a:endParaRPr b="1" sz="3000"/>
          </a:p>
        </p:txBody>
      </p:sp>
      <p:sp>
        <p:nvSpPr>
          <p:cNvPr id="334" name="Google Shape;334;p17"/>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122872" rtl="0" algn="l">
              <a:lnSpc>
                <a:spcPct val="130000"/>
              </a:lnSpc>
              <a:spcBef>
                <a:spcPts val="0"/>
              </a:spcBef>
              <a:spcAft>
                <a:spcPts val="0"/>
              </a:spcAft>
              <a:buSzPts val="1665"/>
              <a:buNone/>
            </a:pPr>
            <a:r>
              <a:rPr lang="en">
                <a:solidFill>
                  <a:schemeClr val="dk1"/>
                </a:solidFill>
              </a:rPr>
              <a:t>Lecture 23 : Quiz 8</a:t>
            </a:r>
            <a:br>
              <a:rPr lang="en" u="sng">
                <a:solidFill>
                  <a:schemeClr val="hlink"/>
                </a:solidFill>
                <a:hlinkClick r:id="rId3"/>
              </a:rPr>
            </a:br>
            <a:r>
              <a:rPr lang="en" u="sng">
                <a:solidFill>
                  <a:schemeClr val="hlink"/>
                </a:solidFill>
                <a:hlinkClick r:id="rId4"/>
              </a:rPr>
              <a:t>https://forms.gle/GiRC8hAhWWqbyNQu5</a:t>
            </a:r>
            <a:endParaRPr/>
          </a:p>
          <a:p>
            <a:pPr indent="0" lvl="0" marL="122873" rtl="0" algn="l">
              <a:lnSpc>
                <a:spcPct val="130000"/>
              </a:lnSpc>
              <a:spcBef>
                <a:spcPts val="0"/>
              </a:spcBef>
              <a:spcAft>
                <a:spcPts val="0"/>
              </a:spcAft>
              <a:buSzPts val="1665"/>
              <a:buNone/>
            </a:pPr>
            <a:r>
              <a:rPr lang="en">
                <a:solidFill>
                  <a:schemeClr val="dk1"/>
                </a:solidFill>
              </a:rPr>
              <a:t>Click Here</a:t>
            </a:r>
            <a:endParaRPr>
              <a:solidFill>
                <a:schemeClr val="dk1"/>
              </a:solidFill>
            </a:endParaRPr>
          </a:p>
        </p:txBody>
      </p:sp>
      <p:sp>
        <p:nvSpPr>
          <p:cNvPr id="335" name="Google Shape;33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25fee922ceb_0_8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Recap</a:t>
            </a:r>
            <a:endParaRPr b="1" sz="3020"/>
          </a:p>
        </p:txBody>
      </p:sp>
      <p:sp>
        <p:nvSpPr>
          <p:cNvPr id="77" name="Google Shape;77;g25fee922ceb_0_8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78" name="Google Shape;78;g25fee922ceb_0_89"/>
          <p:cNvPicPr preferRelativeResize="0"/>
          <p:nvPr/>
        </p:nvPicPr>
        <p:blipFill rotWithShape="1">
          <a:blip r:embed="rId3">
            <a:alphaModFix/>
          </a:blip>
          <a:srcRect b="0" l="0" r="0" t="0"/>
          <a:stretch/>
        </p:blipFill>
        <p:spPr>
          <a:xfrm>
            <a:off x="916075" y="1158875"/>
            <a:ext cx="6915492"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g2bd9a7ad069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Shortcoming of Conventional ML</a:t>
            </a:r>
            <a:endParaRPr b="1" sz="3020"/>
          </a:p>
        </p:txBody>
      </p:sp>
      <p:sp>
        <p:nvSpPr>
          <p:cNvPr id="84" name="Google Shape;84;g2bd9a7ad069_0_0"/>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334327" lvl="0" marL="457200" rtl="0" algn="l">
              <a:lnSpc>
                <a:spcPct val="130000"/>
              </a:lnSpc>
              <a:spcBef>
                <a:spcPts val="0"/>
              </a:spcBef>
              <a:spcAft>
                <a:spcPts val="0"/>
              </a:spcAft>
              <a:buClr>
                <a:schemeClr val="dk1"/>
              </a:buClr>
              <a:buSzPts val="1665"/>
              <a:buChar char="●"/>
            </a:pPr>
            <a:r>
              <a:rPr lang="en">
                <a:solidFill>
                  <a:schemeClr val="dk1"/>
                </a:solidFill>
              </a:rPr>
              <a:t>Can NOT directly work with </a:t>
            </a:r>
            <a:r>
              <a:rPr b="1" lang="en">
                <a:solidFill>
                  <a:srgbClr val="FF0000"/>
                </a:solidFill>
              </a:rPr>
              <a:t>unstructured</a:t>
            </a:r>
            <a:r>
              <a:rPr lang="en">
                <a:solidFill>
                  <a:schemeClr val="dk1"/>
                </a:solidFill>
              </a:rPr>
              <a:t>, </a:t>
            </a:r>
            <a:r>
              <a:rPr b="1" lang="en">
                <a:solidFill>
                  <a:srgbClr val="FF0000"/>
                </a:solidFill>
              </a:rPr>
              <a:t>high dimensional data</a:t>
            </a:r>
            <a:r>
              <a:rPr lang="en">
                <a:solidFill>
                  <a:srgbClr val="FF0000"/>
                </a:solidFill>
              </a:rPr>
              <a:t> </a:t>
            </a:r>
            <a:r>
              <a:rPr lang="en">
                <a:solidFill>
                  <a:schemeClr val="dk1"/>
                </a:solidFill>
              </a:rPr>
              <a:t>(Required Feature Engineering)</a:t>
            </a:r>
            <a:endParaRPr>
              <a:solidFill>
                <a:schemeClr val="dk1"/>
              </a:solidFill>
            </a:endParaRPr>
          </a:p>
          <a:p>
            <a:pPr indent="0" lvl="0" marL="457200" rtl="0" algn="l">
              <a:lnSpc>
                <a:spcPct val="130000"/>
              </a:lnSpc>
              <a:spcBef>
                <a:spcPts val="0"/>
              </a:spcBef>
              <a:spcAft>
                <a:spcPts val="0"/>
              </a:spcAft>
              <a:buSzPts val="1665"/>
              <a:buNone/>
            </a:pPr>
            <a:r>
              <a:rPr lang="en">
                <a:solidFill>
                  <a:schemeClr val="dk1"/>
                </a:solidFill>
              </a:rPr>
              <a:t>Example: Image and Video Data , Genes Data</a:t>
            </a:r>
            <a:endParaRPr>
              <a:solidFill>
                <a:schemeClr val="dk1"/>
              </a:solidFill>
            </a:endParaRPr>
          </a:p>
          <a:p>
            <a:pPr indent="0" lvl="0" marL="457200" rtl="0" algn="l">
              <a:lnSpc>
                <a:spcPct val="130000"/>
              </a:lnSpc>
              <a:spcBef>
                <a:spcPts val="0"/>
              </a:spcBef>
              <a:spcAft>
                <a:spcPts val="0"/>
              </a:spcAft>
              <a:buSzPts val="1665"/>
              <a:buNone/>
            </a:pPr>
            <a:r>
              <a:t/>
            </a:r>
            <a:endParaRPr>
              <a:solidFill>
                <a:schemeClr val="dk1"/>
              </a:solidFill>
            </a:endParaRPr>
          </a:p>
          <a:p>
            <a:pPr indent="-334327" lvl="0" marL="457200" rtl="0" algn="l">
              <a:lnSpc>
                <a:spcPct val="130000"/>
              </a:lnSpc>
              <a:spcBef>
                <a:spcPts val="0"/>
              </a:spcBef>
              <a:spcAft>
                <a:spcPts val="0"/>
              </a:spcAft>
              <a:buClr>
                <a:schemeClr val="dk1"/>
              </a:buClr>
              <a:buSzPts val="1665"/>
              <a:buChar char="●"/>
            </a:pPr>
            <a:r>
              <a:rPr lang="en">
                <a:solidFill>
                  <a:schemeClr val="dk1"/>
                </a:solidFill>
              </a:rPr>
              <a:t>Can learn only so much from available data (i.e performance does not increase after certain threshold even if more training data is available)</a:t>
            </a:r>
            <a:endParaRPr>
              <a:solidFill>
                <a:schemeClr val="dk1"/>
              </a:solidFill>
            </a:endParaRPr>
          </a:p>
        </p:txBody>
      </p:sp>
      <p:sp>
        <p:nvSpPr>
          <p:cNvPr id="85" name="Google Shape;85;g2bd9a7ad069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2bd9a7ad069_0_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Why is Deep Learning Popular now ?</a:t>
            </a:r>
            <a:endParaRPr b="1" sz="3020"/>
          </a:p>
        </p:txBody>
      </p:sp>
      <p:sp>
        <p:nvSpPr>
          <p:cNvPr id="91" name="Google Shape;91;g2bd9a7ad069_0_6"/>
          <p:cNvSpPr txBox="1"/>
          <p:nvPr>
            <p:ph idx="1" type="body"/>
          </p:nvPr>
        </p:nvSpPr>
        <p:spPr>
          <a:xfrm>
            <a:off x="257325" y="1132275"/>
            <a:ext cx="86508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lang="en">
                <a:solidFill>
                  <a:schemeClr val="dk1"/>
                </a:solidFill>
              </a:rPr>
              <a:t>Most of the techniques used in deep learning are </a:t>
            </a:r>
            <a:r>
              <a:rPr b="1" lang="en">
                <a:solidFill>
                  <a:srgbClr val="FF0000"/>
                </a:solidFill>
              </a:rPr>
              <a:t>as old as 70 years</a:t>
            </a:r>
            <a:r>
              <a:rPr lang="en">
                <a:solidFill>
                  <a:schemeClr val="dk1"/>
                </a:solidFill>
              </a:rPr>
              <a:t>, then why it is suddenly gaining so much traction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a:p>
            <a:pPr indent="-334327" lvl="0" marL="457200" rtl="0" algn="l">
              <a:lnSpc>
                <a:spcPct val="130000"/>
              </a:lnSpc>
              <a:spcBef>
                <a:spcPts val="0"/>
              </a:spcBef>
              <a:spcAft>
                <a:spcPts val="0"/>
              </a:spcAft>
              <a:buClr>
                <a:schemeClr val="dk1"/>
              </a:buClr>
              <a:buSzPts val="1665"/>
              <a:buAutoNum type="arabicPeriod"/>
            </a:pPr>
            <a:r>
              <a:rPr lang="en">
                <a:solidFill>
                  <a:schemeClr val="dk1"/>
                </a:solidFill>
              </a:rPr>
              <a:t>Data</a:t>
            </a:r>
            <a:endParaRPr>
              <a:solidFill>
                <a:schemeClr val="dk1"/>
              </a:solidFill>
            </a:endParaRPr>
          </a:p>
          <a:p>
            <a:pPr indent="-334327" lvl="0" marL="457200" rtl="0" algn="l">
              <a:lnSpc>
                <a:spcPct val="130000"/>
              </a:lnSpc>
              <a:spcBef>
                <a:spcPts val="0"/>
              </a:spcBef>
              <a:spcAft>
                <a:spcPts val="0"/>
              </a:spcAft>
              <a:buClr>
                <a:schemeClr val="dk1"/>
              </a:buClr>
              <a:buSzPts val="1665"/>
              <a:buAutoNum type="arabicPeriod"/>
            </a:pPr>
            <a:r>
              <a:rPr lang="en">
                <a:solidFill>
                  <a:schemeClr val="dk1"/>
                </a:solidFill>
              </a:rPr>
              <a:t>Compute</a:t>
            </a:r>
            <a:endParaRPr>
              <a:solidFill>
                <a:schemeClr val="dk1"/>
              </a:solidFill>
            </a:endParaRPr>
          </a:p>
          <a:p>
            <a:pPr indent="-334327" lvl="0" marL="457200" rtl="0" algn="l">
              <a:lnSpc>
                <a:spcPct val="130000"/>
              </a:lnSpc>
              <a:spcBef>
                <a:spcPts val="0"/>
              </a:spcBef>
              <a:spcAft>
                <a:spcPts val="0"/>
              </a:spcAft>
              <a:buClr>
                <a:schemeClr val="dk1"/>
              </a:buClr>
              <a:buSzPts val="1665"/>
              <a:buAutoNum type="arabicPeriod"/>
            </a:pPr>
            <a:r>
              <a:rPr lang="en">
                <a:solidFill>
                  <a:schemeClr val="dk1"/>
                </a:solidFill>
              </a:rPr>
              <a:t>Algorithm</a:t>
            </a:r>
            <a:endParaRPr>
              <a:solidFill>
                <a:schemeClr val="dk1"/>
              </a:solidFill>
            </a:endParaRPr>
          </a:p>
          <a:p>
            <a:pPr indent="0" lvl="0" marL="0" rtl="0" algn="l">
              <a:lnSpc>
                <a:spcPct val="130000"/>
              </a:lnSpc>
              <a:spcBef>
                <a:spcPts val="0"/>
              </a:spcBef>
              <a:spcAft>
                <a:spcPts val="0"/>
              </a:spcAft>
              <a:buSzPts val="1665"/>
              <a:buNone/>
            </a:pPr>
            <a:r>
              <a:t/>
            </a:r>
            <a:endParaRPr/>
          </a:p>
          <a:p>
            <a:pPr indent="0" lvl="0" marL="0" rtl="0" algn="l">
              <a:lnSpc>
                <a:spcPct val="130000"/>
              </a:lnSpc>
              <a:spcBef>
                <a:spcPts val="0"/>
              </a:spcBef>
              <a:spcAft>
                <a:spcPts val="0"/>
              </a:spcAft>
              <a:buSzPts val="1665"/>
              <a:buNone/>
            </a:pPr>
            <a:r>
              <a:t/>
            </a:r>
            <a:endParaRPr/>
          </a:p>
        </p:txBody>
      </p:sp>
      <p:sp>
        <p:nvSpPr>
          <p:cNvPr id="92" name="Google Shape;92;g2bd9a7ad069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93" name="Google Shape;93;g2bd9a7ad069_0_6"/>
          <p:cNvPicPr preferRelativeResize="0"/>
          <p:nvPr/>
        </p:nvPicPr>
        <p:blipFill rotWithShape="1">
          <a:blip r:embed="rId3">
            <a:alphaModFix/>
          </a:blip>
          <a:srcRect b="0" l="0" r="0" t="0"/>
          <a:stretch/>
        </p:blipFill>
        <p:spPr>
          <a:xfrm>
            <a:off x="4909500" y="2025400"/>
            <a:ext cx="3276600" cy="2381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5f9e441436_0_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Simple Neural Network</a:t>
            </a:r>
            <a:endParaRPr b="1" sz="3020"/>
          </a:p>
        </p:txBody>
      </p:sp>
      <p:sp>
        <p:nvSpPr>
          <p:cNvPr id="99" name="Google Shape;99;g25f9e441436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 name="Google Shape;100;g25f9e441436_0_34"/>
          <p:cNvPicPr preferRelativeResize="0"/>
          <p:nvPr/>
        </p:nvPicPr>
        <p:blipFill rotWithShape="1">
          <a:blip r:embed="rId3">
            <a:alphaModFix/>
          </a:blip>
          <a:srcRect b="0" l="0" r="0" t="8104"/>
          <a:stretch/>
        </p:blipFill>
        <p:spPr>
          <a:xfrm>
            <a:off x="1392000" y="1085700"/>
            <a:ext cx="6151776" cy="350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bd8d40cf1f_0_1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Neural Network</a:t>
            </a:r>
            <a:endParaRPr b="1" sz="3020"/>
          </a:p>
        </p:txBody>
      </p:sp>
      <p:sp>
        <p:nvSpPr>
          <p:cNvPr id="106" name="Google Shape;106;g2bd8d40cf1f_0_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7" name="Google Shape;107;g2bd8d40cf1f_0_130"/>
          <p:cNvPicPr preferRelativeResize="0"/>
          <p:nvPr/>
        </p:nvPicPr>
        <p:blipFill rotWithShape="1">
          <a:blip r:embed="rId3">
            <a:alphaModFix/>
          </a:blip>
          <a:srcRect b="0" l="0" r="0" t="0"/>
          <a:stretch/>
        </p:blipFill>
        <p:spPr>
          <a:xfrm>
            <a:off x="1709300" y="1017725"/>
            <a:ext cx="5558501"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bd8d40cf1f_0_1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Types of Neural Network</a:t>
            </a:r>
            <a:endParaRPr b="1" sz="3020"/>
          </a:p>
        </p:txBody>
      </p:sp>
      <p:sp>
        <p:nvSpPr>
          <p:cNvPr id="113" name="Google Shape;113;g2bd8d40cf1f_0_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14" name="Google Shape;114;g2bd8d40cf1f_0_137"/>
          <p:cNvPicPr preferRelativeResize="0"/>
          <p:nvPr/>
        </p:nvPicPr>
        <p:blipFill rotWithShape="1">
          <a:blip r:embed="rId3">
            <a:alphaModFix/>
          </a:blip>
          <a:srcRect b="57700" l="0" r="0" t="2652"/>
          <a:stretch/>
        </p:blipFill>
        <p:spPr>
          <a:xfrm>
            <a:off x="1488425" y="1261650"/>
            <a:ext cx="6167175" cy="36442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Eagle</dc:creator>
</cp:coreProperties>
</file>